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0"/>
  </p:notesMasterIdLst>
  <p:sldIdLst>
    <p:sldId id="412" r:id="rId2"/>
    <p:sldId id="256" r:id="rId3"/>
    <p:sldId id="259" r:id="rId4"/>
    <p:sldId id="260" r:id="rId5"/>
    <p:sldId id="409" r:id="rId6"/>
    <p:sldId id="262" r:id="rId7"/>
    <p:sldId id="261" r:id="rId8"/>
    <p:sldId id="263" r:id="rId9"/>
    <p:sldId id="264" r:id="rId10"/>
    <p:sldId id="267" r:id="rId11"/>
    <p:sldId id="316" r:id="rId12"/>
    <p:sldId id="323" r:id="rId13"/>
    <p:sldId id="322" r:id="rId14"/>
    <p:sldId id="427" r:id="rId15"/>
    <p:sldId id="321" r:id="rId16"/>
    <p:sldId id="320" r:id="rId17"/>
    <p:sldId id="319" r:id="rId18"/>
    <p:sldId id="315" r:id="rId19"/>
    <p:sldId id="318" r:id="rId20"/>
    <p:sldId id="317" r:id="rId21"/>
    <p:sldId id="411" r:id="rId22"/>
    <p:sldId id="314" r:id="rId23"/>
    <p:sldId id="428" r:id="rId24"/>
    <p:sldId id="313" r:id="rId25"/>
    <p:sldId id="429" r:id="rId26"/>
    <p:sldId id="312" r:id="rId27"/>
    <p:sldId id="414" r:id="rId28"/>
    <p:sldId id="311" r:id="rId29"/>
    <p:sldId id="415" r:id="rId30"/>
    <p:sldId id="310" r:id="rId31"/>
    <p:sldId id="416" r:id="rId32"/>
    <p:sldId id="309" r:id="rId33"/>
    <p:sldId id="308" r:id="rId34"/>
    <p:sldId id="307" r:id="rId35"/>
    <p:sldId id="306" r:id="rId36"/>
    <p:sldId id="305" r:id="rId37"/>
    <p:sldId id="304" r:id="rId38"/>
    <p:sldId id="303" r:id="rId39"/>
    <p:sldId id="302" r:id="rId40"/>
    <p:sldId id="301" r:id="rId41"/>
    <p:sldId id="300" r:id="rId42"/>
    <p:sldId id="299" r:id="rId43"/>
    <p:sldId id="298" r:id="rId44"/>
    <p:sldId id="297" r:id="rId45"/>
    <p:sldId id="417" r:id="rId46"/>
    <p:sldId id="419" r:id="rId47"/>
    <p:sldId id="418" r:id="rId48"/>
    <p:sldId id="296" r:id="rId49"/>
    <p:sldId id="295" r:id="rId50"/>
    <p:sldId id="294" r:id="rId51"/>
    <p:sldId id="293" r:id="rId52"/>
    <p:sldId id="292" r:id="rId53"/>
    <p:sldId id="420" r:id="rId54"/>
    <p:sldId id="291" r:id="rId55"/>
    <p:sldId id="421" r:id="rId56"/>
    <p:sldId id="290" r:id="rId57"/>
    <p:sldId id="422" r:id="rId58"/>
    <p:sldId id="289" r:id="rId59"/>
    <p:sldId id="424" r:id="rId60"/>
    <p:sldId id="425" r:id="rId61"/>
    <p:sldId id="287" r:id="rId62"/>
    <p:sldId id="286" r:id="rId63"/>
    <p:sldId id="285" r:id="rId64"/>
    <p:sldId id="284" r:id="rId65"/>
    <p:sldId id="283" r:id="rId66"/>
    <p:sldId id="282" r:id="rId67"/>
    <p:sldId id="281" r:id="rId68"/>
    <p:sldId id="280" r:id="rId69"/>
    <p:sldId id="279" r:id="rId70"/>
    <p:sldId id="278" r:id="rId71"/>
    <p:sldId id="407" r:id="rId72"/>
    <p:sldId id="408" r:id="rId73"/>
    <p:sldId id="277" r:id="rId74"/>
    <p:sldId id="276" r:id="rId75"/>
    <p:sldId id="275" r:id="rId76"/>
    <p:sldId id="274" r:id="rId77"/>
    <p:sldId id="273" r:id="rId78"/>
    <p:sldId id="272" r:id="rId79"/>
    <p:sldId id="271" r:id="rId80"/>
    <p:sldId id="430" r:id="rId81"/>
    <p:sldId id="269" r:id="rId82"/>
    <p:sldId id="268" r:id="rId83"/>
    <p:sldId id="266" r:id="rId84"/>
    <p:sldId id="265" r:id="rId85"/>
    <p:sldId id="362" r:id="rId86"/>
    <p:sldId id="363" r:id="rId87"/>
    <p:sldId id="431" r:id="rId88"/>
    <p:sldId id="433" r:id="rId89"/>
    <p:sldId id="364" r:id="rId90"/>
    <p:sldId id="432" r:id="rId91"/>
    <p:sldId id="436" r:id="rId92"/>
    <p:sldId id="438" r:id="rId93"/>
    <p:sldId id="437" r:id="rId94"/>
    <p:sldId id="404" r:id="rId95"/>
    <p:sldId id="42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A8B39"/>
    <a:srgbClr val="ACACFF"/>
    <a:srgbClr val="FFFFFF"/>
    <a:srgbClr val="3A3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1216" autoAdjust="0"/>
  </p:normalViewPr>
  <p:slideViewPr>
    <p:cSldViewPr snapToGrid="0">
      <p:cViewPr varScale="1">
        <p:scale>
          <a:sx n="55" d="100"/>
          <a:sy n="55" d="100"/>
        </p:scale>
        <p:origin x="78" y="45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6EE53-68EE-437E-AAD1-DBA3BD1516CF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86F22-3818-4B7D-9253-0CC08B2930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4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257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12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89596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28492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94621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3105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07863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6680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7769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89305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22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289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492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2632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77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850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949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902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685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54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176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920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E40E29-FCC9-47B8-BFAE-B141FD78163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719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42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297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792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634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016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E40E29-FCC9-47B8-BFAE-B141FD78163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547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4081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E40E29-FCC9-47B8-BFAE-B141FD78163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979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265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789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453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485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109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485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04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710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5293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9201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49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6465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07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286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563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8559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6351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8835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8425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820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8966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07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E40E29-FCC9-47B8-BFAE-B141FD78163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0186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7886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432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4648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7184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4955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8347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7050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909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7884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11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666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8500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5847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9642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5135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7955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8594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1996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0224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4492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76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2680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3459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2209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1540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5625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0004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4663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4165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3144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144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0185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930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3730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7225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456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7031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436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80226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259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47118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1155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44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7525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1739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585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1626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2326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8092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40E29-FCC9-47B8-BFAE-B141FD781632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6392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79283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0860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6477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86F22-3818-4B7D-9253-0CC08B293076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85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44389-DEF2-4827-BC95-D747EB3D9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1122363"/>
            <a:ext cx="1065137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8CCA31-E820-4648-B096-D80D5392E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313" y="3602038"/>
            <a:ext cx="1065137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0DCC3F-B1BB-418E-8B9C-8204F67B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ED77-491D-47A1-807A-601B1CF8B194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0D7DE0-CD0C-4545-80F0-D5B7775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805553-4263-4309-8701-60224CAB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362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B269AD8-727A-42D3-8776-09AF6194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E418-9791-4728-9CDC-43EF4893255F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A7A82A2-5769-4A8D-969D-A0BFAFE9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7B2F54-0BFF-4153-98CE-178BEF73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60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20618B-3B93-42E9-A582-801646591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C3D7DE-E098-4EB2-9E1C-472AE0841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BE406B-8D2C-4B9E-AC77-BC2B82136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8DEACB-0829-4758-95E0-BFD83D60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156CA-A505-4721-8950-9A38BB26A0A1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9DCFED-0C1E-42EE-9F4A-56C05F02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E18FA1-8791-47AC-9757-36D01D52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88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E4304-0D84-4964-9DAE-8D44C635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502F82-D0A3-43A3-8C14-9F8D0F813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CF61BDC-49A2-44FA-AF00-2A56AFA98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B91FE5-1C0F-4F53-851F-6535A32F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8BF6-D761-4377-8C86-F6AD11DBA6EF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842A2D-C813-4751-93F4-33387DC76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990C0E-BD08-4910-A811-61DDAE1C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258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BA86D-D7FF-47CA-80E8-87F8DB3D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FA96FA0-15E4-4261-B4E2-BAD49C344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496F89-A52B-4FA5-8C64-A61330E2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9E50E-456B-4B60-A0CA-8C8C4207C079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ED1D3F-F568-4749-9D64-5A8753DAF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3E2B6F-5177-4CD1-9488-4B70C10A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917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D73C28-AAAF-4EE9-B22F-873E73A55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2A8B63-F7EC-4339-9398-93B7AA9BA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0952B8-F891-4BE0-8B36-B2C0F4C4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A6F41-B03E-4A67-8727-B40CDE8E60DA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C182F6-7118-4FA5-98CC-B5DC8C36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133D34-D651-4D70-A3FA-5B24DB81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44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常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51" y="365125"/>
            <a:ext cx="11211098" cy="100647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4713923"/>
          </a:xfrm>
        </p:spPr>
        <p:txBody>
          <a:bodyPr/>
          <a:lstStyle>
            <a:lvl2pPr indent="-180000">
              <a:defRPr/>
            </a:lvl2pPr>
            <a:lvl3pPr indent="-180000" algn="l">
              <a:defRPr/>
            </a:lvl3pPr>
            <a:lvl4pPr indent="-180000"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1B72-BA2E-4EF6-A11F-52896C2B26AD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00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常用兩行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451" y="82496"/>
            <a:ext cx="11211098" cy="1674000"/>
          </a:xfrm>
        </p:spPr>
        <p:txBody>
          <a:bodyPr/>
          <a:lstStyle/>
          <a:p>
            <a:r>
              <a:rPr lang="zh-TW" altLang="en-US" dirty="0"/>
              <a:t>按一下以編輯</a:t>
            </a:r>
            <a:br>
              <a:rPr lang="en-US" altLang="zh-TW" dirty="0"/>
            </a:br>
            <a:r>
              <a:rPr lang="zh-TW" altLang="en-US" dirty="0"/>
              <a:t>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756497"/>
            <a:ext cx="11211098" cy="4337336"/>
          </a:xfrm>
        </p:spPr>
        <p:txBody>
          <a:bodyPr/>
          <a:lstStyle>
            <a:lvl2pPr indent="-180000">
              <a:defRPr/>
            </a:lvl2pPr>
            <a:lvl3pPr indent="-180000" algn="l">
              <a:defRPr/>
            </a:lvl3pPr>
            <a:lvl4pPr indent="-180000">
              <a:defRPr/>
            </a:lvl4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D1B72-BA2E-4EF6-A11F-52896C2B26AD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725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兩行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2385" y="365125"/>
            <a:ext cx="11427230" cy="1596679"/>
          </a:xfrm>
        </p:spPr>
        <p:txBody>
          <a:bodyPr/>
          <a:lstStyle/>
          <a:p>
            <a:r>
              <a:rPr lang="zh-TW" altLang="en-US" dirty="0"/>
              <a:t>按一下以編輯</a:t>
            </a:r>
            <a:br>
              <a:rPr lang="en-US" altLang="zh-TW" dirty="0"/>
            </a:br>
            <a:r>
              <a:rPr lang="zh-TW" altLang="en-US" dirty="0"/>
              <a:t>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" y="1978429"/>
            <a:ext cx="11427230" cy="406553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DF8FE-9C75-4C76-8D08-5B265A59EE57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95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C3222-8095-4E16-871B-87A962A9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365125"/>
            <a:ext cx="11427230" cy="1596679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196318-80E9-4FEC-9B6F-8677F6148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" y="2111433"/>
            <a:ext cx="11427230" cy="406553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62464-A414-45A0-BB18-D34D2154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DF8FE-9C75-4C76-8D08-5B265A59EE57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4D9DAA-BDC0-4559-99FE-46B5BECF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7EFDA-6515-4050-AEDD-31AEC97D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4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6F767-9152-48EE-919D-0F9D4955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E35AE6-4A1F-4BDE-ADF6-C3482F49B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E43D9A-DE9F-4730-A34A-860FB44EB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626B-C78D-4F63-9E0D-01099FA1642E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14B8D6-D8A9-4723-A3B9-60CA33C7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FCD5CD-481C-4A41-A332-0C89B7A6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282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F629E-3911-4FE4-8155-62772EDD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E2796C-F56E-4270-9D28-389051144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A89E88-CE07-4752-9937-C9AE64488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11C995-1E10-49E1-AD71-FB061101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493ED-F29A-45D2-98BB-96C631F41395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D0F412-3C34-4144-8E0B-275B3CCA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34CC37-033A-4E44-BE24-A5265EAD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764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505B4-3BE5-4E05-8D43-4590D940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3E9E9A-A4EC-43DB-9A2E-6DBFEEF7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2C67C9-0F21-4855-9C8A-C522F4008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4FEF58D-135B-4622-8ABA-BB4529EFA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D29019-1F41-4C19-9D02-628ABEDA4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4FBB0D9-6AC9-493E-B2EB-59DBD532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343C-22AE-462E-B170-B334D24181C4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8ECB42E-6122-4504-B419-0A1E37B0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6C2B8D6-3D50-4C69-AAFE-1B92D9D2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54263-4B90-4CEB-854E-86584310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B09E79-BCD8-4602-9492-7143277E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9877-E8B9-4691-90E8-A904BE707372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F11A3F6-0472-4B53-8049-B0305CDB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2B8569-53A8-45F7-A533-5C51B35F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60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AEE9F8E-0EF3-4FEA-9F53-987196C4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365125"/>
            <a:ext cx="1142723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EB0960-5DAD-4A7A-A659-B73EB34EA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385" y="1463040"/>
            <a:ext cx="11427230" cy="4713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FAA30D-975D-4C09-9109-8C008896F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fld id="{4CBE3CAA-966E-4496-9530-8E317C84420F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FED9B3-4A0C-4EB1-8572-8C6A9F3BE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484C2F-F65D-4DB2-917E-EA904DCA1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641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fld id="{4B0B732A-7294-4BBE-946E-F6AC543E130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395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32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1pPr>
      <a:lvl2pPr marL="576000" indent="-216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rgia" panose="02040502050405020303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bin"/><Relationship Id="rId9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3.08155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ytorch/examples/tree/master/fast_neural_style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examples.gi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106368073/Style-Transfer/raw/main/style_transfer.zip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mailto:t110368019@ntut.org.tw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jpg"/><Relationship Id="rId4" Type="http://schemas.openxmlformats.org/officeDocument/2006/relationships/image" Target="../media/image142.jf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35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4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V5khf0zqlW21zJUKdAjRFXALQQ_J5lLO?usp=sharing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460.png"/><Relationship Id="rId4" Type="http://schemas.openxmlformats.org/officeDocument/2006/relationships/image" Target="../media/image15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BCA81-2C68-4C44-BE23-99ECA3D97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674" y="1788116"/>
            <a:ext cx="11678652" cy="1763158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This practical class needs to be divided into groups, please make a group of 1~3 person.</a:t>
            </a:r>
            <a:endParaRPr lang="zh-TW" altLang="en-US" sz="4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9B2D02-5BF4-AF61-1E61-F7206B4D1CB6}"/>
              </a:ext>
            </a:extLst>
          </p:cNvPr>
          <p:cNvSpPr txBox="1"/>
          <p:nvPr/>
        </p:nvSpPr>
        <p:spPr>
          <a:xfrm>
            <a:off x="0" y="6596390"/>
            <a:ext cx="102630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50" dirty="0">
                <a:solidFill>
                  <a:schemeClr val="bg2">
                    <a:lumMod val="90000"/>
                  </a:schemeClr>
                </a:solidFill>
              </a:rPr>
              <a:t>https://www.shutterstock.com/zh-Hant/image-vector/icon-people-vector-727689157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E0CC11-F887-2DE3-4939-C990963AA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93" y="3890184"/>
            <a:ext cx="7283213" cy="22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6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168BD-597B-451C-901A-9D2B6412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>
                <a:latin typeface="+mn-lt"/>
              </a:rPr>
              <a:t>Colored</a:t>
            </a:r>
            <a:r>
              <a:rPr lang="zh-TW" altLang="en-US" sz="4800" b="1" dirty="0">
                <a:latin typeface="+mn-lt"/>
              </a:rPr>
              <a:t> </a:t>
            </a:r>
            <a:r>
              <a:rPr lang="en-US" altLang="zh-TW" sz="4800" b="1" dirty="0">
                <a:latin typeface="+mn-lt"/>
              </a:rPr>
              <a:t>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A30FFB-E57F-4804-B9B9-42EBF894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F5149E-E2F0-0A74-1ECB-C0DC5820C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492" y="3187041"/>
            <a:ext cx="5529317" cy="315905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E7955E-7815-BE2A-7975-DD2DC0B8725F}"/>
              </a:ext>
            </a:extLst>
          </p:cNvPr>
          <p:cNvSpPr/>
          <p:nvPr/>
        </p:nvSpPr>
        <p:spPr>
          <a:xfrm>
            <a:off x="7020" y="6598364"/>
            <a:ext cx="62371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810BF70-75FA-4315-8E3F-C996F9CE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396750" cy="4713923"/>
          </a:xfrm>
        </p:spPr>
        <p:txBody>
          <a:bodyPr/>
          <a:lstStyle/>
          <a:p>
            <a:r>
              <a:rPr lang="en-US" altLang="zh-TW" dirty="0"/>
              <a:t>All colors in a digital image can be created by mixing the three colors red, green, and blue.</a:t>
            </a:r>
          </a:p>
          <a:p>
            <a:r>
              <a:rPr lang="en-US" altLang="zh-TW" dirty="0"/>
              <a:t>Three primary colors: red, green, and blue.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206786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1622ED7-C951-0BB7-1040-3FB88CD1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Upsampling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287FC6-16B4-0A95-73BD-42318D540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3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Unpooling</a:t>
            </a:r>
            <a:endParaRPr lang="en-US" altLang="zh-TW" sz="3200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3200" dirty="0">
                <a:ea typeface="標楷體" panose="03000509000000000000" pitchFamily="65" charset="-120"/>
                <a:cs typeface="Times New Roman" panose="02020603050405020304" pitchFamily="18" charset="0"/>
              </a:rPr>
              <a:t>Deconvolution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33887B-169E-122D-A2CE-D51CC2F90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100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5426CF7-1198-D268-31BC-EC195F3AF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90" y="1025166"/>
            <a:ext cx="5105400" cy="46196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5409C4-FE58-90A3-18F2-A5BD28CD3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0" y="3334978"/>
            <a:ext cx="2467319" cy="2229161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63862B8-7422-D470-DC2E-8AB4EE0A996D}"/>
              </a:ext>
            </a:extLst>
          </p:cNvPr>
          <p:cNvCxnSpPr/>
          <p:nvPr/>
        </p:nvCxnSpPr>
        <p:spPr>
          <a:xfrm>
            <a:off x="3983528" y="3620205"/>
            <a:ext cx="2065867" cy="0"/>
          </a:xfrm>
          <a:prstGeom prst="straightConnector1">
            <a:avLst/>
          </a:prstGeom>
          <a:ln w="1270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36DE777-E9EE-EB1C-9EBB-0CD143D3E434}"/>
              </a:ext>
            </a:extLst>
          </p:cNvPr>
          <p:cNvCxnSpPr/>
          <p:nvPr/>
        </p:nvCxnSpPr>
        <p:spPr>
          <a:xfrm flipH="1">
            <a:off x="3883378" y="5155494"/>
            <a:ext cx="2064417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796A4E02-B802-4DC7-15F3-488EED517574}"/>
              </a:ext>
            </a:extLst>
          </p:cNvPr>
          <p:cNvSpPr txBox="1">
            <a:spLocks/>
          </p:cNvSpPr>
          <p:nvPr/>
        </p:nvSpPr>
        <p:spPr>
          <a:xfrm>
            <a:off x="3930224" y="3036564"/>
            <a:ext cx="2219605" cy="459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576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>
                <a:solidFill>
                  <a:srgbClr val="0000FF"/>
                </a:solidFill>
                <a:cs typeface="Times New Roman" panose="02020603050405020304" pitchFamily="18" charset="0"/>
              </a:rPr>
              <a:t>Upsampling</a:t>
            </a:r>
            <a:endParaRPr lang="en-US" altLang="zh-TW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E7287787-16C2-F9E4-1BC3-37FB56C059F6}"/>
              </a:ext>
            </a:extLst>
          </p:cNvPr>
          <p:cNvSpPr txBox="1">
            <a:spLocks/>
          </p:cNvSpPr>
          <p:nvPr/>
        </p:nvSpPr>
        <p:spPr>
          <a:xfrm>
            <a:off x="3800290" y="5334615"/>
            <a:ext cx="2402843" cy="459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Downsampling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75826C5B-A716-7049-8AF7-453ABB8AB8C1}"/>
              </a:ext>
            </a:extLst>
          </p:cNvPr>
          <p:cNvSpPr txBox="1">
            <a:spLocks/>
          </p:cNvSpPr>
          <p:nvPr/>
        </p:nvSpPr>
        <p:spPr>
          <a:xfrm>
            <a:off x="889366" y="5564138"/>
            <a:ext cx="2219605" cy="459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Feature Map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E4090051-F724-BBAF-E177-F3DCC1571ED6}"/>
              </a:ext>
            </a:extLst>
          </p:cNvPr>
          <p:cNvSpPr txBox="1">
            <a:spLocks/>
          </p:cNvSpPr>
          <p:nvPr/>
        </p:nvSpPr>
        <p:spPr>
          <a:xfrm>
            <a:off x="8642988" y="5672801"/>
            <a:ext cx="1109803" cy="459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7244F0-9311-D859-F6FF-75AA16CCD615}"/>
              </a:ext>
            </a:extLst>
          </p:cNvPr>
          <p:cNvSpPr/>
          <p:nvPr/>
        </p:nvSpPr>
        <p:spPr>
          <a:xfrm>
            <a:off x="14813" y="6550223"/>
            <a:ext cx="39687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https://machinethink.net/blog/coreml-upsampling/</a:t>
            </a:r>
          </a:p>
        </p:txBody>
      </p:sp>
    </p:spTree>
    <p:extLst>
      <p:ext uri="{BB962C8B-B14F-4D97-AF65-F5344CB8AC3E}">
        <p14:creationId xmlns:p14="http://schemas.microsoft.com/office/powerpoint/2010/main" val="30834816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9286A-9308-442D-C530-9D5F54F0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Nearest Neighbor </a:t>
            </a:r>
            <a:r>
              <a:rPr lang="en-US" altLang="zh-TW" dirty="0" err="1"/>
              <a:t>Unpooling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AECBFA-8D0E-1BB5-1D9A-223BC46D5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319164" cy="4713923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92CD27-A5D4-8CF7-427D-2A7FCC5F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101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300FCFB-882E-BF91-7472-5C122560B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6378"/>
              </p:ext>
            </p:extLst>
          </p:nvPr>
        </p:nvGraphicFramePr>
        <p:xfrm>
          <a:off x="8097606" y="2810854"/>
          <a:ext cx="2276768" cy="2276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791C1503-A457-2778-E06F-3B0F07FC60CC}"/>
              </a:ext>
            </a:extLst>
          </p:cNvPr>
          <p:cNvSpPr/>
          <p:nvPr/>
        </p:nvSpPr>
        <p:spPr>
          <a:xfrm>
            <a:off x="8097606" y="5315503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8FD2FB-7186-EE1F-A3E0-FF95395A907E}"/>
              </a:ext>
            </a:extLst>
          </p:cNvPr>
          <p:cNvSpPr/>
          <p:nvPr/>
        </p:nvSpPr>
        <p:spPr>
          <a:xfrm>
            <a:off x="4955531" y="3364463"/>
            <a:ext cx="1949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Unpooling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B6C3686-AC46-4CF9-D333-91009624E889}"/>
              </a:ext>
            </a:extLst>
          </p:cNvPr>
          <p:cNvCxnSpPr/>
          <p:nvPr/>
        </p:nvCxnSpPr>
        <p:spPr>
          <a:xfrm>
            <a:off x="4311068" y="3949238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1824DEC-8205-253F-D4F3-2EC5390E0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005322"/>
              </p:ext>
            </p:extLst>
          </p:nvPr>
        </p:nvGraphicFramePr>
        <p:xfrm>
          <a:off x="2364558" y="3306956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0D65B9A7-B3CA-62E2-488F-0A85ADF291BE}"/>
              </a:ext>
            </a:extLst>
          </p:cNvPr>
          <p:cNvSpPr/>
          <p:nvPr/>
        </p:nvSpPr>
        <p:spPr>
          <a:xfrm>
            <a:off x="1840424" y="5016615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41544858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43C791-A299-9638-771A-E660B7F4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Bed of Nails </a:t>
            </a:r>
            <a:r>
              <a:rPr lang="en-US" altLang="zh-TW" dirty="0" err="1"/>
              <a:t>Unpooling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A9C543-B292-E1B6-9592-F9992AB40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0" y="1379910"/>
            <a:ext cx="11396749" cy="4713923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7D7D26-1584-FDA7-D6F8-78AB0193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102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5C1ED8-5A66-FC7E-30EC-B96EA5F74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52529"/>
              </p:ext>
            </p:extLst>
          </p:nvPr>
        </p:nvGraphicFramePr>
        <p:xfrm>
          <a:off x="8230956" y="2290616"/>
          <a:ext cx="2276768" cy="2276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1442256B-6E25-B6C2-8A6D-FA18CE2C5D46}"/>
              </a:ext>
            </a:extLst>
          </p:cNvPr>
          <p:cNvSpPr/>
          <p:nvPr/>
        </p:nvSpPr>
        <p:spPr>
          <a:xfrm>
            <a:off x="8230956" y="4795265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0903E0-7EF9-5A52-313E-CBA93A628CF7}"/>
              </a:ext>
            </a:extLst>
          </p:cNvPr>
          <p:cNvSpPr/>
          <p:nvPr/>
        </p:nvSpPr>
        <p:spPr>
          <a:xfrm>
            <a:off x="4920856" y="2844225"/>
            <a:ext cx="1949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Unpooling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08C39E7-0F5B-F723-A314-0C0863448A18}"/>
              </a:ext>
            </a:extLst>
          </p:cNvPr>
          <p:cNvCxnSpPr/>
          <p:nvPr/>
        </p:nvCxnSpPr>
        <p:spPr>
          <a:xfrm>
            <a:off x="4444418" y="3429000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97F716D-4C6E-6935-AB36-3AC715CCD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54852"/>
              </p:ext>
            </p:extLst>
          </p:nvPr>
        </p:nvGraphicFramePr>
        <p:xfrm>
          <a:off x="2497908" y="2786718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4FAD700-F459-F962-78CE-C6EC902DC375}"/>
              </a:ext>
            </a:extLst>
          </p:cNvPr>
          <p:cNvSpPr/>
          <p:nvPr/>
        </p:nvSpPr>
        <p:spPr>
          <a:xfrm>
            <a:off x="1973774" y="4496377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9EE80CE9-B438-42B4-F846-B89B19C0CCCA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8230956" y="3429000"/>
            <a:ext cx="22767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DA74C2E-0C27-4AF4-C76E-1E04D3483C6C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9369340" y="2290616"/>
            <a:ext cx="0" cy="22767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830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8F946-BF3E-B134-8C86-D9BCF498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 </a:t>
            </a:r>
            <a:r>
              <a:rPr lang="en-US" altLang="zh-TW" dirty="0" err="1"/>
              <a:t>Unpooling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E01675-B83A-D965-75DB-413CEED6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29376D-DF49-8A37-09FE-1CEC5399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103</a:t>
            </a:fld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776F9B-F649-5433-E48B-8E13408A07D4}"/>
              </a:ext>
            </a:extLst>
          </p:cNvPr>
          <p:cNvSpPr/>
          <p:nvPr/>
        </p:nvSpPr>
        <p:spPr>
          <a:xfrm>
            <a:off x="5191820" y="2872670"/>
            <a:ext cx="2293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Max Pooling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22CE3F9-CF2B-5D75-F9DC-77CB58CC3A13}"/>
              </a:ext>
            </a:extLst>
          </p:cNvPr>
          <p:cNvCxnSpPr>
            <a:cxnSpLocks/>
          </p:cNvCxnSpPr>
          <p:nvPr/>
        </p:nvCxnSpPr>
        <p:spPr>
          <a:xfrm>
            <a:off x="4677791" y="3537183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F5EDD8A-403B-90C1-3285-3F2711DC1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479056"/>
              </p:ext>
            </p:extLst>
          </p:nvPr>
        </p:nvGraphicFramePr>
        <p:xfrm>
          <a:off x="2360563" y="2964809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2B3C27C8-326D-98E5-0AA6-220A8C85F66E}"/>
              </a:ext>
            </a:extLst>
          </p:cNvPr>
          <p:cNvSpPr/>
          <p:nvPr/>
        </p:nvSpPr>
        <p:spPr>
          <a:xfrm>
            <a:off x="1893466" y="4745475"/>
            <a:ext cx="2449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Feature Map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E2B6867-7996-13F2-E691-09DC998B8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78910"/>
              </p:ext>
            </p:extLst>
          </p:nvPr>
        </p:nvGraphicFramePr>
        <p:xfrm>
          <a:off x="1976187" y="2397700"/>
          <a:ext cx="2276768" cy="2276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C3CFFC1C-0128-954E-3F45-D28EFED0F52A}"/>
              </a:ext>
            </a:extLst>
          </p:cNvPr>
          <p:cNvSpPr/>
          <p:nvPr/>
        </p:nvSpPr>
        <p:spPr>
          <a:xfrm>
            <a:off x="7963858" y="4253032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CDC540C-C89A-516E-FC33-6967F5370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48397"/>
              </p:ext>
            </p:extLst>
          </p:nvPr>
        </p:nvGraphicFramePr>
        <p:xfrm>
          <a:off x="8424133" y="2942845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7462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E68536-514D-5B33-9035-6552AC73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 </a:t>
            </a:r>
            <a:r>
              <a:rPr lang="en-US" altLang="zh-TW" dirty="0" err="1"/>
              <a:t>Unpooling</a:t>
            </a:r>
            <a:r>
              <a:rPr lang="en-US" altLang="zh-TW" dirty="0"/>
              <a:t>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ED1229-2781-4CBA-B10D-6BFD12E5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460544" cy="4713923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9495ED-48F0-7F03-FB90-435E456A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104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57E265C-6B01-45A2-BC7E-8997BF1C7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817553"/>
              </p:ext>
            </p:extLst>
          </p:nvPr>
        </p:nvGraphicFramePr>
        <p:xfrm>
          <a:off x="8161247" y="2195111"/>
          <a:ext cx="2276768" cy="2276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A4A1562-480F-40EB-C94B-6BEB66EE2A71}"/>
              </a:ext>
            </a:extLst>
          </p:cNvPr>
          <p:cNvSpPr/>
          <p:nvPr/>
        </p:nvSpPr>
        <p:spPr>
          <a:xfrm>
            <a:off x="8161247" y="4699760"/>
            <a:ext cx="2356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1B8A25-0F15-645B-C126-8D83B538053D}"/>
              </a:ext>
            </a:extLst>
          </p:cNvPr>
          <p:cNvSpPr/>
          <p:nvPr/>
        </p:nvSpPr>
        <p:spPr>
          <a:xfrm>
            <a:off x="4638172" y="2696733"/>
            <a:ext cx="1949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Unpooling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84B1F8A-7A76-D457-09EA-C81F2112A8C1}"/>
              </a:ext>
            </a:extLst>
          </p:cNvPr>
          <p:cNvCxnSpPr/>
          <p:nvPr/>
        </p:nvCxnSpPr>
        <p:spPr>
          <a:xfrm>
            <a:off x="4374709" y="3333495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494A32E-AC67-7F24-19AB-B34312595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160371"/>
              </p:ext>
            </p:extLst>
          </p:nvPr>
        </p:nvGraphicFramePr>
        <p:xfrm>
          <a:off x="2428199" y="2691213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AA50D43A-4893-950A-9E16-43B87818CC31}"/>
              </a:ext>
            </a:extLst>
          </p:cNvPr>
          <p:cNvSpPr/>
          <p:nvPr/>
        </p:nvSpPr>
        <p:spPr>
          <a:xfrm>
            <a:off x="1904065" y="4400872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New Pooled 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3844841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91C9B-1EAA-104D-83D0-864F8ABB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Deconvolution </a:t>
            </a:r>
            <a:br>
              <a:rPr lang="en-US" altLang="zh-TW" dirty="0"/>
            </a:br>
            <a:r>
              <a:rPr lang="en-US" altLang="zh-TW" dirty="0"/>
              <a:t>(Transposed Convolution)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0B6A66-1A5D-410F-2024-6860F2C83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259776-9092-D96A-ABCE-A89E5BF9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105</a:t>
            </a:fld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3296800-8C01-F04A-970F-E5BB01BC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20340"/>
              </p:ext>
            </p:extLst>
          </p:nvPr>
        </p:nvGraphicFramePr>
        <p:xfrm>
          <a:off x="4098541" y="1707286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75C8170-12C3-7812-26EE-1BB1244D8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16647"/>
              </p:ext>
            </p:extLst>
          </p:nvPr>
        </p:nvGraphicFramePr>
        <p:xfrm>
          <a:off x="6847386" y="1707286"/>
          <a:ext cx="1284564" cy="12845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85A13C0D-130D-41F8-F803-55198C46F324}"/>
              </a:ext>
            </a:extLst>
          </p:cNvPr>
          <p:cNvSpPr/>
          <p:nvPr/>
        </p:nvSpPr>
        <p:spPr>
          <a:xfrm>
            <a:off x="3833170" y="3061347"/>
            <a:ext cx="1815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/>
              <a:t>Pooled </a:t>
            </a:r>
          </a:p>
          <a:p>
            <a:pPr algn="ctr"/>
            <a:r>
              <a:rPr lang="en-US" altLang="zh-TW" sz="2400" b="1" dirty="0"/>
              <a:t>Feature Map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31A3D0-30AD-2CCF-C0D1-EDCE399A1B19}"/>
              </a:ext>
            </a:extLst>
          </p:cNvPr>
          <p:cNvSpPr/>
          <p:nvPr/>
        </p:nvSpPr>
        <p:spPr>
          <a:xfrm>
            <a:off x="6985747" y="3065051"/>
            <a:ext cx="1007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/>
              <a:t>Kernel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FF12025-19B2-256B-7610-F407080FD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650784"/>
              </p:ext>
            </p:extLst>
          </p:nvPr>
        </p:nvGraphicFramePr>
        <p:xfrm>
          <a:off x="708469" y="4107096"/>
          <a:ext cx="1707576" cy="170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8349FD8-F996-5AD7-034B-AF47ECE37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608647"/>
              </p:ext>
            </p:extLst>
          </p:nvPr>
        </p:nvGraphicFramePr>
        <p:xfrm>
          <a:off x="2900777" y="4107096"/>
          <a:ext cx="1707576" cy="170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A6004AF-A4E6-2161-AA25-23025D8A6D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76333"/>
              </p:ext>
            </p:extLst>
          </p:nvPr>
        </p:nvGraphicFramePr>
        <p:xfrm>
          <a:off x="5093085" y="4107096"/>
          <a:ext cx="1707576" cy="170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66FF3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D2F5F0D-904B-AC9C-C4E5-19C79CA92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054971"/>
              </p:ext>
            </p:extLst>
          </p:nvPr>
        </p:nvGraphicFramePr>
        <p:xfrm>
          <a:off x="7285393" y="4107096"/>
          <a:ext cx="1707576" cy="170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66FF3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28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TW" altLang="en-US" sz="28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6493F15-A927-54AD-F8F6-2BBA63A8B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43686"/>
              </p:ext>
            </p:extLst>
          </p:nvPr>
        </p:nvGraphicFramePr>
        <p:xfrm>
          <a:off x="9774173" y="4107096"/>
          <a:ext cx="1707576" cy="1707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A5D013BB-E647-9238-796D-A867D0516D53}"/>
              </a:ext>
            </a:extLst>
          </p:cNvPr>
          <p:cNvSpPr/>
          <p:nvPr/>
        </p:nvSpPr>
        <p:spPr>
          <a:xfrm>
            <a:off x="9176623" y="463771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/>
              <a:t>=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D8FF7E5-68BB-BB32-D3D1-C1D6AC16BF98}"/>
              </a:ext>
            </a:extLst>
          </p:cNvPr>
          <p:cNvSpPr/>
          <p:nvPr/>
        </p:nvSpPr>
        <p:spPr>
          <a:xfrm>
            <a:off x="2451463" y="463771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/>
              <a:t>+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EA61FD-53C7-ED6A-8812-3955D5B85213}"/>
              </a:ext>
            </a:extLst>
          </p:cNvPr>
          <p:cNvSpPr/>
          <p:nvPr/>
        </p:nvSpPr>
        <p:spPr>
          <a:xfrm>
            <a:off x="4643771" y="463771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/>
              <a:t>+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6CEC274-FEDC-7248-28D4-AC08DA63EBED}"/>
              </a:ext>
            </a:extLst>
          </p:cNvPr>
          <p:cNvSpPr/>
          <p:nvPr/>
        </p:nvSpPr>
        <p:spPr>
          <a:xfrm>
            <a:off x="6836079" y="4637718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/>
              <a:t>+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CFB4E1-3600-C04C-C34A-754D8C18CC53}"/>
              </a:ext>
            </a:extLst>
          </p:cNvPr>
          <p:cNvSpPr/>
          <p:nvPr/>
        </p:nvSpPr>
        <p:spPr>
          <a:xfrm>
            <a:off x="9720311" y="5814672"/>
            <a:ext cx="1815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/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9076918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0D506-A9DF-3111-B47C-38ABCF45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Deconvolution and </a:t>
            </a:r>
            <a:r>
              <a:rPr lang="en-US" altLang="zh-TW" dirty="0" err="1"/>
              <a:t>Unpooling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5E4FE1-B84C-A0B4-9374-A2B4BB5D2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F8DE13-40FE-E761-03A3-463C0DE9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106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4A99621-1DC5-F134-3718-CB045C4A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7" y="1412304"/>
            <a:ext cx="10954385" cy="35544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1E7B490-F07D-5DA4-9292-0DC03BA1A018}"/>
              </a:ext>
            </a:extLst>
          </p:cNvPr>
          <p:cNvSpPr/>
          <p:nvPr/>
        </p:nvSpPr>
        <p:spPr>
          <a:xfrm>
            <a:off x="929603" y="5024925"/>
            <a:ext cx="26600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Original Image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611D6D-0054-1868-3C69-88BD6BBDB211}"/>
              </a:ext>
            </a:extLst>
          </p:cNvPr>
          <p:cNvSpPr/>
          <p:nvPr/>
        </p:nvSpPr>
        <p:spPr>
          <a:xfrm>
            <a:off x="4917634" y="5024925"/>
            <a:ext cx="23567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Unpooling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8F168B-04C5-C4C6-A56A-8454B20B690F}"/>
              </a:ext>
            </a:extLst>
          </p:cNvPr>
          <p:cNvSpPr/>
          <p:nvPr/>
        </p:nvSpPr>
        <p:spPr>
          <a:xfrm>
            <a:off x="8457439" y="5024924"/>
            <a:ext cx="26705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200" b="1" dirty="0"/>
              <a:t>Deconvolution</a:t>
            </a:r>
          </a:p>
          <a:p>
            <a:pPr algn="ctr"/>
            <a:r>
              <a:rPr lang="en-US" altLang="zh-TW" sz="3200" b="1" dirty="0"/>
              <a:t>Feature Map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8292C39-41CD-1310-43A5-9A335303EA7E}"/>
              </a:ext>
            </a:extLst>
          </p:cNvPr>
          <p:cNvSpPr/>
          <p:nvPr/>
        </p:nvSpPr>
        <p:spPr>
          <a:xfrm>
            <a:off x="0" y="6119336"/>
            <a:ext cx="10972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https://medium.com/ai%E5%8F%8D%E6%96%97%E5%9F%8E/%E5%8F%8D%E6%8D%B2%E7%A9%8D-deconvolution-%E4%B8%8A%E6%8E%A1%E6%A8%A3-</a:t>
            </a:r>
          </a:p>
          <a:p>
            <a:r>
              <a:rPr lang="en-US" altLang="zh-TW" sz="1400" dirty="0" err="1">
                <a:solidFill>
                  <a:srgbClr val="D4D4D4"/>
                </a:solidFill>
              </a:rPr>
              <a:t>unsampling</a:t>
            </a:r>
            <a:r>
              <a:rPr lang="en-US" altLang="zh-TW" sz="1400" dirty="0">
                <a:solidFill>
                  <a:srgbClr val="D4D4D4"/>
                </a:solidFill>
              </a:rPr>
              <a:t>-%E8%88%87%E4%B8%8A%E6%B1%A0%E5%8C%96-unpooling-%E5%B7%AE%E7%95%B0-feee4db49a00</a:t>
            </a:r>
          </a:p>
        </p:txBody>
      </p:sp>
    </p:spTree>
    <p:extLst>
      <p:ext uri="{BB962C8B-B14F-4D97-AF65-F5344CB8AC3E}">
        <p14:creationId xmlns:p14="http://schemas.microsoft.com/office/powerpoint/2010/main" val="17862317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C05AE-B459-7E01-8B07-E4AB63F7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VGG-16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8FA43A-9A56-8AEB-742C-FD25C37A1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5 Layers</a:t>
            </a:r>
          </a:p>
          <a:p>
            <a:r>
              <a:rPr lang="en-US" altLang="zh-TW" dirty="0"/>
              <a:t>Kernel size: 3×3</a:t>
            </a:r>
          </a:p>
          <a:p>
            <a:r>
              <a:rPr lang="en-US" altLang="zh-TW" dirty="0"/>
              <a:t>Pooling: Max pooling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51129D-0A9F-01CE-266B-3214BFBB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AED222-1C18-DA71-AE3F-D0402325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3209636"/>
            <a:ext cx="11088647" cy="275310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A9710F-896B-2FC3-28CC-0FBA280492DC}"/>
              </a:ext>
            </a:extLst>
          </p:cNvPr>
          <p:cNvSpPr/>
          <p:nvPr/>
        </p:nvSpPr>
        <p:spPr>
          <a:xfrm>
            <a:off x="14812" y="6492875"/>
            <a:ext cx="58074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 https://neurohive.io/en/popular-networks/vgg16/</a:t>
            </a:r>
          </a:p>
        </p:txBody>
      </p:sp>
    </p:spTree>
    <p:extLst>
      <p:ext uri="{BB962C8B-B14F-4D97-AF65-F5344CB8AC3E}">
        <p14:creationId xmlns:p14="http://schemas.microsoft.com/office/powerpoint/2010/main" val="15583618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D3542C-20CD-D2A5-AD54-72BC0CF8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Rename the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A3FF03-8FC8-4E65-9CE9-BEF04EE9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DC4C5D-D476-03FC-A09F-86B1F89C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108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9309E9-5CA4-2E6D-A8F6-050CF50F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180" y="1379910"/>
            <a:ext cx="4297639" cy="52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17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B94A7-A463-1D00-C6BA-D61DF2D1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Colored</a:t>
            </a:r>
            <a:r>
              <a:rPr lang="zh-TW" altLang="en-US" sz="4800" b="1" dirty="0">
                <a:latin typeface="+mn-lt"/>
              </a:rPr>
              <a:t> </a:t>
            </a:r>
            <a:r>
              <a:rPr lang="en-US" altLang="zh-TW" sz="4800" b="1" dirty="0">
                <a:latin typeface="+mn-lt"/>
              </a:rPr>
              <a:t>Image</a:t>
            </a:r>
            <a:r>
              <a:rPr lang="zh-TW" altLang="en-US" sz="4800" b="1" dirty="0">
                <a:latin typeface="+mn-lt"/>
              </a:rPr>
              <a:t> </a:t>
            </a:r>
            <a:r>
              <a:rPr lang="en-US" altLang="zh-TW" sz="4800" b="1" dirty="0">
                <a:latin typeface="+mn-lt"/>
              </a:rPr>
              <a:t>(Cont’d)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936B23B-0E6B-7602-449B-5450C676E7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 pixel of RGB image contains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dirty="0"/>
                  <a:t> values which represented by [R, G, B].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936B23B-0E6B-7602-449B-5450C676E7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0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387671-08F2-4D29-C8A9-F7584FD2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6F5019E-932B-425B-9B1D-8512183116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2920" y="2028285"/>
            <a:ext cx="7586159" cy="431781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0C76006-4FC6-C20A-9112-AC738CE30DC0}"/>
              </a:ext>
            </a:extLst>
          </p:cNvPr>
          <p:cNvSpPr/>
          <p:nvPr/>
        </p:nvSpPr>
        <p:spPr>
          <a:xfrm>
            <a:off x="0" y="6598364"/>
            <a:ext cx="56948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</p:spTree>
    <p:extLst>
      <p:ext uri="{BB962C8B-B14F-4D97-AF65-F5344CB8AC3E}">
        <p14:creationId xmlns:p14="http://schemas.microsoft.com/office/powerpoint/2010/main" val="124946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A9A0D-4C38-ECB0-7385-6E683577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</a:t>
            </a:r>
            <a:r>
              <a:rPr lang="zh-TW" altLang="en-US" sz="4800" b="1" dirty="0">
                <a:latin typeface="+mn-lt"/>
              </a:rPr>
              <a:t> </a:t>
            </a:r>
            <a:r>
              <a:rPr lang="en-US" altLang="zh-TW" sz="4800" b="1" dirty="0">
                <a:latin typeface="+mn-lt"/>
              </a:rPr>
              <a:t>Channels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0DEB2C-300E-F4D9-C2E1-1516C985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When the image is represented by RGB, the image can be divided into three RGB channels.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0371D4-F6EA-8A02-FE8F-0A5AC32B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DF0F67B-5DC9-C898-CB0B-3B2B22DD6949}"/>
              </a:ext>
            </a:extLst>
          </p:cNvPr>
          <p:cNvSpPr/>
          <p:nvPr/>
        </p:nvSpPr>
        <p:spPr>
          <a:xfrm>
            <a:off x="0" y="6598364"/>
            <a:ext cx="59819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 https://ai.stanford.edu/~syyeung/cvweb/Pictures1/colorpixels.png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25856C-FE37-D053-2C3D-85069528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16" y="2356694"/>
            <a:ext cx="10065368" cy="41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34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6F331-06AF-2D2F-0AEC-C6486B70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>
                <a:latin typeface="+mn-lt"/>
              </a:rPr>
              <a:t>Convolution Layer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17E32-3E85-C294-E750-0974879E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8818AB4-E96A-5ECE-F80D-4625D946D93D}"/>
              </a:ext>
            </a:extLst>
          </p:cNvPr>
          <p:cNvSpPr/>
          <p:nvPr/>
        </p:nvSpPr>
        <p:spPr>
          <a:xfrm>
            <a:off x="4129839" y="3897093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094147-8986-5F7B-4757-634890B48F1C}"/>
              </a:ext>
            </a:extLst>
          </p:cNvPr>
          <p:cNvCxnSpPr>
            <a:stCxn id="8" idx="3"/>
            <a:endCxn id="8" idx="7"/>
          </p:cNvCxnSpPr>
          <p:nvPr/>
        </p:nvCxnSpPr>
        <p:spPr>
          <a:xfrm flipV="1">
            <a:off x="4201463" y="3968717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31E0880-BCCA-D174-2F30-60C7AF821A96}"/>
              </a:ext>
            </a:extLst>
          </p:cNvPr>
          <p:cNvCxnSpPr>
            <a:stCxn id="8" idx="5"/>
            <a:endCxn id="8" idx="1"/>
          </p:cNvCxnSpPr>
          <p:nvPr/>
        </p:nvCxnSpPr>
        <p:spPr>
          <a:xfrm flipH="1" flipV="1">
            <a:off x="4201463" y="3968717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214CC9E-A841-BF65-48B3-FCE7037E7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16028"/>
              </p:ext>
            </p:extLst>
          </p:nvPr>
        </p:nvGraphicFramePr>
        <p:xfrm>
          <a:off x="4967012" y="3095022"/>
          <a:ext cx="2100537" cy="2100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179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31107CFB-04C2-9CD2-E8F6-135CECF6F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8" y="2443365"/>
            <a:ext cx="3289960" cy="365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9D26B0B-D313-C174-C057-8F44AB68C0D0}"/>
                  </a:ext>
                </a:extLst>
              </p:cNvPr>
              <p:cNvSpPr txBox="1"/>
              <p:nvPr/>
            </p:nvSpPr>
            <p:spPr>
              <a:xfrm>
                <a:off x="7419933" y="3861593"/>
                <a:ext cx="4552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9D26B0B-D313-C174-C057-8F44AB68C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33" y="3861593"/>
                <a:ext cx="45525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802AE94A-8C55-92E4-3AB1-ABA16197C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518" y="2443365"/>
            <a:ext cx="3225649" cy="365389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A65816D-9298-99E5-4DD0-D6FDDEFD26EC}"/>
              </a:ext>
            </a:extLst>
          </p:cNvPr>
          <p:cNvSpPr/>
          <p:nvPr/>
        </p:nvSpPr>
        <p:spPr>
          <a:xfrm>
            <a:off x="988140" y="6097258"/>
            <a:ext cx="3007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Input image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171CD0-2FA1-B177-8652-E9F366794358}"/>
              </a:ext>
            </a:extLst>
          </p:cNvPr>
          <p:cNvSpPr/>
          <p:nvPr/>
        </p:nvSpPr>
        <p:spPr>
          <a:xfrm>
            <a:off x="5305698" y="5216479"/>
            <a:ext cx="1761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Kernel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DE6BCB-6935-B0B6-698D-300073ABBC4F}"/>
              </a:ext>
            </a:extLst>
          </p:cNvPr>
          <p:cNvSpPr/>
          <p:nvPr/>
        </p:nvSpPr>
        <p:spPr>
          <a:xfrm>
            <a:off x="8495152" y="6093030"/>
            <a:ext cx="2901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Feature map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E84C06-D6F3-B04D-1D74-6B39C99C2D65}"/>
              </a:ext>
            </a:extLst>
          </p:cNvPr>
          <p:cNvSpPr/>
          <p:nvPr/>
        </p:nvSpPr>
        <p:spPr>
          <a:xfrm>
            <a:off x="0" y="6598364"/>
            <a:ext cx="3289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 https://yehjames.medium.com/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D6958579-1BA8-64AB-9DF6-6E3ED655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1"/>
            <a:ext cx="11211098" cy="1191892"/>
          </a:xfrm>
        </p:spPr>
        <p:txBody>
          <a:bodyPr/>
          <a:lstStyle/>
          <a:p>
            <a:r>
              <a:rPr lang="en-US" altLang="zh-TW" dirty="0"/>
              <a:t>The main function of the convolution layer is to extract the features of the image.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7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6F331-06AF-2D2F-0AEC-C6486B70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>
                <a:latin typeface="+mn-lt"/>
              </a:rPr>
              <a:t>Convolution Layer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917E32-3E85-C294-E750-0974879E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8818AB4-E96A-5ECE-F80D-4625D946D93D}"/>
              </a:ext>
            </a:extLst>
          </p:cNvPr>
          <p:cNvSpPr/>
          <p:nvPr/>
        </p:nvSpPr>
        <p:spPr>
          <a:xfrm>
            <a:off x="4129839" y="3897093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B094147-8986-5F7B-4757-634890B48F1C}"/>
              </a:ext>
            </a:extLst>
          </p:cNvPr>
          <p:cNvCxnSpPr>
            <a:stCxn id="8" idx="3"/>
            <a:endCxn id="8" idx="7"/>
          </p:cNvCxnSpPr>
          <p:nvPr/>
        </p:nvCxnSpPr>
        <p:spPr>
          <a:xfrm flipV="1">
            <a:off x="4201463" y="3968717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31E0880-BCCA-D174-2F30-60C7AF821A96}"/>
              </a:ext>
            </a:extLst>
          </p:cNvPr>
          <p:cNvCxnSpPr>
            <a:stCxn id="8" idx="5"/>
            <a:endCxn id="8" idx="1"/>
          </p:cNvCxnSpPr>
          <p:nvPr/>
        </p:nvCxnSpPr>
        <p:spPr>
          <a:xfrm flipH="1" flipV="1">
            <a:off x="4201463" y="3968717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214CC9E-A841-BF65-48B3-FCE7037E7CA4}"/>
              </a:ext>
            </a:extLst>
          </p:cNvPr>
          <p:cNvGraphicFramePr>
            <a:graphicFrameLocks noGrp="1"/>
          </p:cNvGraphicFramePr>
          <p:nvPr/>
        </p:nvGraphicFramePr>
        <p:xfrm>
          <a:off x="4967012" y="3095022"/>
          <a:ext cx="2100537" cy="2100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179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00179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0017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768" marR="91768" marT="45884" marB="4588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31107CFB-04C2-9CD2-E8F6-135CECF6F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8" y="2443365"/>
            <a:ext cx="3289960" cy="3653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9D26B0B-D313-C174-C057-8F44AB68C0D0}"/>
                  </a:ext>
                </a:extLst>
              </p:cNvPr>
              <p:cNvSpPr txBox="1"/>
              <p:nvPr/>
            </p:nvSpPr>
            <p:spPr>
              <a:xfrm>
                <a:off x="7419933" y="3861593"/>
                <a:ext cx="4552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9D26B0B-D313-C174-C057-8F44AB68C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33" y="3861593"/>
                <a:ext cx="45525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802AE94A-8C55-92E4-3AB1-ABA16197C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518" y="2443365"/>
            <a:ext cx="3225649" cy="365389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A65816D-9298-99E5-4DD0-D6FDDEFD26EC}"/>
              </a:ext>
            </a:extLst>
          </p:cNvPr>
          <p:cNvSpPr/>
          <p:nvPr/>
        </p:nvSpPr>
        <p:spPr>
          <a:xfrm>
            <a:off x="988140" y="6097258"/>
            <a:ext cx="3007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Input image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171CD0-2FA1-B177-8652-E9F366794358}"/>
              </a:ext>
            </a:extLst>
          </p:cNvPr>
          <p:cNvSpPr/>
          <p:nvPr/>
        </p:nvSpPr>
        <p:spPr>
          <a:xfrm>
            <a:off x="5305698" y="5216479"/>
            <a:ext cx="1761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Kernel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DE6BCB-6935-B0B6-698D-300073ABBC4F}"/>
              </a:ext>
            </a:extLst>
          </p:cNvPr>
          <p:cNvSpPr/>
          <p:nvPr/>
        </p:nvSpPr>
        <p:spPr>
          <a:xfrm>
            <a:off x="8495152" y="6093030"/>
            <a:ext cx="2901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Feature map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3E84C06-D6F3-B04D-1D74-6B39C99C2D65}"/>
              </a:ext>
            </a:extLst>
          </p:cNvPr>
          <p:cNvSpPr/>
          <p:nvPr/>
        </p:nvSpPr>
        <p:spPr>
          <a:xfrm>
            <a:off x="0" y="6598364"/>
            <a:ext cx="32899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 https://yehjames.medium.com/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D6958579-1BA8-64AB-9DF6-6E3ED655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1"/>
            <a:ext cx="11211098" cy="1191892"/>
          </a:xfrm>
        </p:spPr>
        <p:txBody>
          <a:bodyPr/>
          <a:lstStyle/>
          <a:p>
            <a:r>
              <a:rPr lang="en-US" altLang="zh-TW" dirty="0"/>
              <a:t>Let's introduce the kernel in the convolution layer first.</a:t>
            </a:r>
            <a:endParaRPr lang="zh-TW" altLang="en-US" dirty="0"/>
          </a:p>
        </p:txBody>
      </p:sp>
      <p:sp>
        <p:nvSpPr>
          <p:cNvPr id="3" name="圓角矩形 19">
            <a:extLst>
              <a:ext uri="{FF2B5EF4-FFF2-40B4-BE49-F238E27FC236}">
                <a16:creationId xmlns:a16="http://schemas.microsoft.com/office/drawing/2014/main" id="{1CCED353-CF94-8E2B-4B7C-4770292B1A32}"/>
              </a:ext>
            </a:extLst>
          </p:cNvPr>
          <p:cNvSpPr/>
          <p:nvPr/>
        </p:nvSpPr>
        <p:spPr>
          <a:xfrm>
            <a:off x="4770909" y="2709095"/>
            <a:ext cx="2492741" cy="3210901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98316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A2FB9-B948-8A82-4B99-E021DCF4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+mn-lt"/>
              </a:rPr>
              <a:t>Kernel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51CDAE-7801-90BD-DFAA-EEF0B8037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There are many kernels in one CNN, and each kernel will learn to extract specific features.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F0F221-327D-BC84-D4BC-1C472F0E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05EE0C-C523-4176-D6F3-3830CA382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1" y="2605996"/>
            <a:ext cx="11976497" cy="3052833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7A3C26F-DBB1-C8BA-BD69-6D9B67FD97B7}"/>
              </a:ext>
            </a:extLst>
          </p:cNvPr>
          <p:cNvSpPr txBox="1">
            <a:spLocks/>
          </p:cNvSpPr>
          <p:nvPr/>
        </p:nvSpPr>
        <p:spPr>
          <a:xfrm>
            <a:off x="8597140" y="4791610"/>
            <a:ext cx="1599483" cy="484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576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beak</a:t>
            </a:r>
            <a:endParaRPr lang="zh-TW" altLang="en-US" sz="36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84FD58-A8DC-B9BA-4A82-6BFF3313D480}"/>
              </a:ext>
            </a:extLst>
          </p:cNvPr>
          <p:cNvSpPr/>
          <p:nvPr/>
        </p:nvSpPr>
        <p:spPr>
          <a:xfrm>
            <a:off x="0" y="6598364"/>
            <a:ext cx="65348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 http://speech.ee.ntu.edu.tw/~tlkagk/courses/ML_2017/Lecture/CNN.pdf</a:t>
            </a:r>
          </a:p>
        </p:txBody>
      </p:sp>
    </p:spTree>
    <p:extLst>
      <p:ext uri="{BB962C8B-B14F-4D97-AF65-F5344CB8AC3E}">
        <p14:creationId xmlns:p14="http://schemas.microsoft.com/office/powerpoint/2010/main" val="1960868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E5EB9-2845-0D45-4D00-74B4021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latin typeface="+mn-lt"/>
              </a:rPr>
              <a:t>Convolution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75EE3B5-8E1F-BF3C-33E7-1D86D23698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0" y="1379910"/>
                <a:ext cx="11211097" cy="187365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TW" sz="3800" dirty="0"/>
                  <a:t>The </a:t>
                </a:r>
                <a:r>
                  <a:rPr lang="en-US" altLang="zh-TW" sz="3800" b="1" dirty="0">
                    <a:solidFill>
                      <a:srgbClr val="0000FF"/>
                    </a:solidFill>
                  </a:rPr>
                  <a:t>convolution operation</a:t>
                </a:r>
                <a:r>
                  <a:rPr lang="zh-TW" altLang="en-US" sz="3800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3800" b="1" dirty="0">
                    <a:solidFill>
                      <a:srgbClr val="0000FF"/>
                    </a:solidFill>
                  </a:rPr>
                  <a:t>(</a:t>
                </a:r>
                <a:r>
                  <a:rPr lang="zh-TW" altLang="en-US" sz="3800" b="1" dirty="0">
                    <a:solidFill>
                      <a:srgbClr val="0000FF"/>
                    </a:solidFill>
                  </a:rPr>
                  <a:t>⊗</a:t>
                </a:r>
                <a:r>
                  <a:rPr lang="en-US" altLang="zh-TW" sz="3800" b="1" dirty="0">
                    <a:solidFill>
                      <a:srgbClr val="0000FF"/>
                    </a:solidFill>
                  </a:rPr>
                  <a:t>) </a:t>
                </a:r>
                <a:r>
                  <a:rPr lang="en-US" altLang="zh-TW" sz="3800" dirty="0"/>
                  <a:t>is the multiplication of two </a:t>
                </a:r>
                <a:br>
                  <a:rPr lang="en-US" altLang="zh-TW" sz="3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sz="38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38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3800" i="1" dirty="0" smtClean="0"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en-US" altLang="zh-TW" sz="3800" dirty="0"/>
                  <a:t>matrices in the following figure, and then adding them together.</a:t>
                </a:r>
              </a:p>
              <a:p>
                <a:pPr marL="0" indent="0">
                  <a:buNone/>
                </a:pPr>
                <a:r>
                  <a:rPr lang="zh-TW" altLang="en-US" sz="2400" dirty="0"/>
                  <a:t>   </a:t>
                </a:r>
                <a:r>
                  <a:rPr lang="en-US" altLang="zh-TW" sz="2400" dirty="0"/>
                  <a:t>For example: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0+0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1+0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1+1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0+0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0+0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0+0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1+0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</a:rPr>
                        <m:t>1=0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75EE3B5-8E1F-BF3C-33E7-1D86D2369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0" y="1379910"/>
                <a:ext cx="11211097" cy="1873653"/>
              </a:xfrm>
              <a:blipFill>
                <a:blip r:embed="rId3"/>
                <a:stretch>
                  <a:fillRect l="-1033" t="-84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00082F-40C8-D9E4-21A6-EB86AE23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CACF1C4-5858-3A64-EDFD-C6A075B57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807923"/>
              </p:ext>
            </p:extLst>
          </p:nvPr>
        </p:nvGraphicFramePr>
        <p:xfrm>
          <a:off x="1237129" y="3179489"/>
          <a:ext cx="3024000" cy="30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159511913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78621872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3933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19" marR="56619" marT="28310" marB="2831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25149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2485D78-E7C0-75CC-32C3-41B40BEB1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1781"/>
              </p:ext>
            </p:extLst>
          </p:nvPr>
        </p:nvGraphicFramePr>
        <p:xfrm>
          <a:off x="5161575" y="3559865"/>
          <a:ext cx="2263248" cy="2263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4416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754416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754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8876" marR="98876" marT="49439" marB="49439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2B6D44A-8F3D-87B2-B5E4-D8E5C1628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062537"/>
              </p:ext>
            </p:extLst>
          </p:nvPr>
        </p:nvGraphicFramePr>
        <p:xfrm>
          <a:off x="8290227" y="3545629"/>
          <a:ext cx="2340000" cy="2358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847" marR="59847" marT="29924" marB="299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sp>
        <p:nvSpPr>
          <p:cNvPr id="23" name="橢圓 22">
            <a:extLst>
              <a:ext uri="{FF2B5EF4-FFF2-40B4-BE49-F238E27FC236}">
                <a16:creationId xmlns:a16="http://schemas.microsoft.com/office/drawing/2014/main" id="{AA0387F1-EB01-05B6-0E2C-67806C4EE464}"/>
              </a:ext>
            </a:extLst>
          </p:cNvPr>
          <p:cNvSpPr/>
          <p:nvPr/>
        </p:nvSpPr>
        <p:spPr>
          <a:xfrm>
            <a:off x="4452115" y="4593032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B2DD283-C985-B700-1655-48543C53683A}"/>
              </a:ext>
            </a:extLst>
          </p:cNvPr>
          <p:cNvCxnSpPr>
            <a:stCxn id="23" idx="3"/>
            <a:endCxn id="23" idx="7"/>
          </p:cNvCxnSpPr>
          <p:nvPr/>
        </p:nvCxnSpPr>
        <p:spPr>
          <a:xfrm flipV="1">
            <a:off x="4523739" y="4664656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D8903EB-22DE-78CC-57AB-2C5D4D4150FB}"/>
              </a:ext>
            </a:extLst>
          </p:cNvPr>
          <p:cNvCxnSpPr>
            <a:stCxn id="23" idx="5"/>
            <a:endCxn id="23" idx="1"/>
          </p:cNvCxnSpPr>
          <p:nvPr/>
        </p:nvCxnSpPr>
        <p:spPr>
          <a:xfrm flipH="1" flipV="1">
            <a:off x="4523739" y="4664656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6C9E564-979F-3E05-97B9-9DF53FF22638}"/>
                  </a:ext>
                </a:extLst>
              </p:cNvPr>
              <p:cNvSpPr txBox="1"/>
              <p:nvPr/>
            </p:nvSpPr>
            <p:spPr>
              <a:xfrm>
                <a:off x="7633104" y="4456487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600" b="1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6C9E564-979F-3E05-97B9-9DF53FF22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104" y="4456487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E0682E07-FB11-B309-7368-F560A7A05A34}"/>
              </a:ext>
            </a:extLst>
          </p:cNvPr>
          <p:cNvSpPr/>
          <p:nvPr/>
        </p:nvSpPr>
        <p:spPr>
          <a:xfrm>
            <a:off x="1499740" y="6208197"/>
            <a:ext cx="2551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Input image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9B684FF-E1FA-9988-6B49-2353DDF22A68}"/>
              </a:ext>
            </a:extLst>
          </p:cNvPr>
          <p:cNvSpPr/>
          <p:nvPr/>
        </p:nvSpPr>
        <p:spPr>
          <a:xfrm>
            <a:off x="8229775" y="5904197"/>
            <a:ext cx="31397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Feature map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39CDCBE-86CC-DA90-2CFD-C8BDD77ECA1D}"/>
              </a:ext>
            </a:extLst>
          </p:cNvPr>
          <p:cNvSpPr/>
          <p:nvPr/>
        </p:nvSpPr>
        <p:spPr>
          <a:xfrm>
            <a:off x="1237129" y="3179488"/>
            <a:ext cx="1291058" cy="1297573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80DDB1E-1E97-2978-9F18-322F9283E561}"/>
              </a:ext>
            </a:extLst>
          </p:cNvPr>
          <p:cNvSpPr/>
          <p:nvPr/>
        </p:nvSpPr>
        <p:spPr>
          <a:xfrm>
            <a:off x="8290227" y="3545629"/>
            <a:ext cx="466181" cy="473381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517310D-20F8-3DE8-F339-9A0C0220A289}"/>
              </a:ext>
            </a:extLst>
          </p:cNvPr>
          <p:cNvSpPr/>
          <p:nvPr/>
        </p:nvSpPr>
        <p:spPr>
          <a:xfrm>
            <a:off x="1656719" y="3179488"/>
            <a:ext cx="1291058" cy="1297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C6B2FC5-8C8E-149A-D267-115B0C11E6B9}"/>
              </a:ext>
            </a:extLst>
          </p:cNvPr>
          <p:cNvSpPr/>
          <p:nvPr/>
        </p:nvSpPr>
        <p:spPr>
          <a:xfrm>
            <a:off x="8758525" y="3545764"/>
            <a:ext cx="466181" cy="473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00AA05-43E1-0874-58F0-73F272815DC0}"/>
              </a:ext>
            </a:extLst>
          </p:cNvPr>
          <p:cNvSpPr/>
          <p:nvPr/>
        </p:nvSpPr>
        <p:spPr>
          <a:xfrm>
            <a:off x="5570084" y="5823113"/>
            <a:ext cx="1446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07415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24F621-738C-BCE6-F641-CDF8B5D6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9" name="Picture 4" descr="https://im6.ezgif.com/tmp/ezgif-6-e03bdd8adc1c.gif">
            <a:extLst>
              <a:ext uri="{FF2B5EF4-FFF2-40B4-BE49-F238E27FC236}">
                <a16:creationId xmlns:a16="http://schemas.microsoft.com/office/drawing/2014/main" id="{268BF29F-E417-D66E-8AEB-13B519E0DD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823" y="1756496"/>
            <a:ext cx="6078353" cy="499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433B014-2F01-B700-7B8D-F5036A904B7D}"/>
              </a:ext>
            </a:extLst>
          </p:cNvPr>
          <p:cNvSpPr/>
          <p:nvPr/>
        </p:nvSpPr>
        <p:spPr>
          <a:xfrm>
            <a:off x="0" y="6603548"/>
            <a:ext cx="105007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https://syshen.medium.com/%E5%85%A5%E9%96%80%E6%B7%B1%E5%BA%A6%E5%AD%B8%E7%BF%92-2-d694cad7d1e5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DBFC84FE-2820-B456-575D-431C18C0C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kernel will convolve the entire image from start to end.</a:t>
            </a:r>
            <a:endParaRPr lang="zh-TW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D121EA3-A67B-7FF4-933D-D5993B51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spc="-50" dirty="0">
                <a:latin typeface="+mn-lt"/>
              </a:rPr>
              <a:t>Convolve Input Image</a:t>
            </a:r>
            <a:br>
              <a:rPr lang="en-US" altLang="zh-TW" b="1" spc="-50" dirty="0">
                <a:latin typeface="+mn-lt"/>
              </a:rPr>
            </a:br>
            <a:r>
              <a:rPr lang="en-US" altLang="zh-TW" b="1" spc="-50" dirty="0">
                <a:latin typeface="+mn-lt"/>
              </a:rPr>
              <a:t>into Feature Map</a:t>
            </a:r>
            <a:endParaRPr lang="zh-TW" altLang="en-US" spc="-50" dirty="0"/>
          </a:p>
        </p:txBody>
      </p:sp>
    </p:spTree>
    <p:extLst>
      <p:ext uri="{BB962C8B-B14F-4D97-AF65-F5344CB8AC3E}">
        <p14:creationId xmlns:p14="http://schemas.microsoft.com/office/powerpoint/2010/main" val="1971834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86FB50-C118-4992-A0C5-6BB8B041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Rectified Linear Unit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ReLU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3F1C0-4D05-4405-BC97-EBFFC935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449912" cy="4713923"/>
          </a:xfrm>
        </p:spPr>
        <p:txBody>
          <a:bodyPr/>
          <a:lstStyle/>
          <a:p>
            <a:r>
              <a:rPr lang="en-US" altLang="zh-TW" sz="3200" spc="-20" dirty="0"/>
              <a:t>The</a:t>
            </a:r>
            <a:r>
              <a:rPr lang="en-US" altLang="zh-TW" sz="3200" b="1" spc="-20" dirty="0">
                <a:solidFill>
                  <a:srgbClr val="0000FF"/>
                </a:solidFill>
              </a:rPr>
              <a:t> </a:t>
            </a:r>
            <a:r>
              <a:rPr lang="en-US" altLang="zh-TW" sz="3200" b="1" spc="-20" dirty="0" err="1">
                <a:solidFill>
                  <a:srgbClr val="0000FF"/>
                </a:solidFill>
              </a:rPr>
              <a:t>ReLU</a:t>
            </a:r>
            <a:r>
              <a:rPr lang="en-US" altLang="zh-TW" sz="3200" spc="-20" dirty="0"/>
              <a:t> function is to remove unimportant information.</a:t>
            </a:r>
            <a:endParaRPr lang="zh-TW" altLang="en-US" sz="3200" spc="-2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E48E97-B5BB-49C0-8AE7-12E0D53E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Picture 2" descr="Rectified Linear Unit In Cnn">
            <a:extLst>
              <a:ext uri="{FF2B5EF4-FFF2-40B4-BE49-F238E27FC236}">
                <a16:creationId xmlns:a16="http://schemas.microsoft.com/office/drawing/2014/main" id="{9729318D-6C68-5163-4409-FB7B4007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5" y="1953806"/>
            <a:ext cx="10795590" cy="39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9C802C-D5BA-9FEB-4DE7-5AE66B0D322B}"/>
              </a:ext>
            </a:extLst>
          </p:cNvPr>
          <p:cNvSpPr/>
          <p:nvPr/>
        </p:nvSpPr>
        <p:spPr>
          <a:xfrm>
            <a:off x="1269368" y="5724697"/>
            <a:ext cx="32069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/>
              <a:t>Feature map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F1C316-A1CF-D006-FBD2-8D6C720549D0}"/>
              </a:ext>
            </a:extLst>
          </p:cNvPr>
          <p:cNvSpPr/>
          <p:nvPr/>
        </p:nvSpPr>
        <p:spPr>
          <a:xfrm>
            <a:off x="7176977" y="5724696"/>
            <a:ext cx="5015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/>
              <a:t>Rectified feature map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20B7523-0B4C-04D3-55B2-044BA15BEC65}"/>
              </a:ext>
            </a:extLst>
          </p:cNvPr>
          <p:cNvSpPr/>
          <p:nvPr/>
        </p:nvSpPr>
        <p:spPr>
          <a:xfrm>
            <a:off x="0" y="6598364"/>
            <a:ext cx="77150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https://pylessons.com/static/images/CNN-tutorials/CNN-tutorial-introduction/Figure_11.jpg</a:t>
            </a:r>
          </a:p>
        </p:txBody>
      </p:sp>
    </p:spTree>
    <p:extLst>
      <p:ext uri="{BB962C8B-B14F-4D97-AF65-F5344CB8AC3E}">
        <p14:creationId xmlns:p14="http://schemas.microsoft.com/office/powerpoint/2010/main" val="153074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1243E3-3583-7440-B585-E0295090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Pooling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BBC6A-1D2F-B84F-37C5-B14C00B5F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</a:rPr>
              <a:t>T</a:t>
            </a:r>
            <a:r>
              <a:rPr lang="zh-TW" altLang="en-US" dirty="0">
                <a:latin typeface="+mj-lt"/>
              </a:rPr>
              <a:t>he </a:t>
            </a:r>
            <a:r>
              <a:rPr lang="zh-TW" altLang="en-US" b="1" dirty="0">
                <a:solidFill>
                  <a:srgbClr val="0000FF"/>
                </a:solidFill>
                <a:latin typeface="+mj-lt"/>
              </a:rPr>
              <a:t>pooling layer </a:t>
            </a:r>
            <a:r>
              <a:rPr lang="en-US" altLang="zh-TW" dirty="0">
                <a:latin typeface="+mj-lt"/>
              </a:rPr>
              <a:t>can</a:t>
            </a:r>
            <a:r>
              <a:rPr lang="zh-TW" altLang="en-US" dirty="0">
                <a:latin typeface="+mj-lt"/>
              </a:rPr>
              <a:t> reduce the size of the data, which </a:t>
            </a:r>
            <a:r>
              <a:rPr lang="en-US" altLang="zh-TW" dirty="0">
                <a:latin typeface="+mj-lt"/>
              </a:rPr>
              <a:t>eliminates the </a:t>
            </a:r>
            <a:r>
              <a:rPr lang="zh-TW" altLang="en-US" dirty="0">
                <a:latin typeface="+mj-lt"/>
              </a:rPr>
              <a:t>overfitting </a:t>
            </a:r>
            <a:r>
              <a:rPr lang="en-US" altLang="zh-TW" dirty="0">
                <a:latin typeface="+mj-lt"/>
              </a:rPr>
              <a:t>problem</a:t>
            </a:r>
            <a:r>
              <a:rPr lang="zh-TW" altLang="en-US" dirty="0">
                <a:latin typeface="+mj-lt"/>
              </a:rPr>
              <a:t>.</a:t>
            </a:r>
          </a:p>
          <a:p>
            <a:endParaRPr lang="zh-TW" altLang="en-US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AD3C3-99F6-BCCE-C92C-7478B2B5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D44D9FE-5619-C140-5BAB-93F723AEC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87947"/>
              </p:ext>
            </p:extLst>
          </p:nvPr>
        </p:nvGraphicFramePr>
        <p:xfrm>
          <a:off x="1428016" y="2632130"/>
          <a:ext cx="2845960" cy="284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19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2461207085"/>
                    </a:ext>
                  </a:extLst>
                </a:gridCol>
                <a:gridCol w="569192">
                  <a:extLst>
                    <a:ext uri="{9D8B030D-6E8A-4147-A177-3AD203B41FA5}">
                      <a16:colId xmlns:a16="http://schemas.microsoft.com/office/drawing/2014/main" val="865746353"/>
                    </a:ext>
                  </a:extLst>
                </a:gridCol>
              </a:tblGrid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28328"/>
                  </a:ext>
                </a:extLst>
              </a:tr>
              <a:tr h="5691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600" marR="74600" marT="37300" marB="373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59154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2DA2878-189E-B719-7EF5-41890FDAC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530129"/>
              </p:ext>
            </p:extLst>
          </p:nvPr>
        </p:nvGraphicFramePr>
        <p:xfrm>
          <a:off x="8457530" y="3018358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F621F186-F626-BB9D-5EB3-E9CC18ED7A2D}"/>
              </a:ext>
            </a:extLst>
          </p:cNvPr>
          <p:cNvSpPr/>
          <p:nvPr/>
        </p:nvSpPr>
        <p:spPr>
          <a:xfrm>
            <a:off x="1428016" y="2632130"/>
            <a:ext cx="1703702" cy="17029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CE9321-BB99-AE34-4B29-696C7727278C}"/>
              </a:ext>
            </a:extLst>
          </p:cNvPr>
          <p:cNvSpPr/>
          <p:nvPr/>
        </p:nvSpPr>
        <p:spPr>
          <a:xfrm>
            <a:off x="8457530" y="3018358"/>
            <a:ext cx="646008" cy="643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3F7DDB-CBFE-B4B5-441D-ED9759968A2F}"/>
              </a:ext>
            </a:extLst>
          </p:cNvPr>
          <p:cNvSpPr/>
          <p:nvPr/>
        </p:nvSpPr>
        <p:spPr>
          <a:xfrm>
            <a:off x="1592680" y="5488723"/>
            <a:ext cx="2526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Feature map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8030B1-ADFE-A0EE-A41B-969ABA6BFE1D}"/>
              </a:ext>
            </a:extLst>
          </p:cNvPr>
          <p:cNvSpPr/>
          <p:nvPr/>
        </p:nvSpPr>
        <p:spPr>
          <a:xfrm>
            <a:off x="7326846" y="4955837"/>
            <a:ext cx="4188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/>
              <a:t>Pooled feature map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24E1A5-468B-AE1B-9810-B7A0E8284072}"/>
              </a:ext>
            </a:extLst>
          </p:cNvPr>
          <p:cNvSpPr/>
          <p:nvPr/>
        </p:nvSpPr>
        <p:spPr>
          <a:xfrm>
            <a:off x="4942773" y="3305562"/>
            <a:ext cx="28459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/>
              <a:t>Max pooling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BD546AA-538C-E205-537F-9D1BAAC9CF88}"/>
              </a:ext>
            </a:extLst>
          </p:cNvPr>
          <p:cNvCxnSpPr/>
          <p:nvPr/>
        </p:nvCxnSpPr>
        <p:spPr>
          <a:xfrm>
            <a:off x="4746503" y="3981781"/>
            <a:ext cx="323850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4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BCA81-2C68-4C44-BE23-99ECA3D97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674" y="1203326"/>
            <a:ext cx="11678652" cy="2225674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Deep Learning for </a:t>
            </a:r>
            <a:br>
              <a:rPr lang="en-US" altLang="zh-TW" sz="5400" dirty="0"/>
            </a:br>
            <a:r>
              <a:rPr lang="en-US" altLang="zh-TW" sz="5400" dirty="0"/>
              <a:t>Artwork Style Transfer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62182B-F24D-4661-AEC4-5340032E0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sz="3200" dirty="0"/>
          </a:p>
          <a:p>
            <a:r>
              <a:rPr lang="en-US" altLang="zh-TW" sz="3200" dirty="0"/>
              <a:t>Jun-Cheng Chen (</a:t>
            </a:r>
            <a:r>
              <a:rPr lang="zh-TW" altLang="en-US" sz="3200" dirty="0"/>
              <a:t>陳俊成</a:t>
            </a:r>
            <a:r>
              <a:rPr lang="en-US" altLang="zh-TW" sz="3200" dirty="0"/>
              <a:t>)</a:t>
            </a:r>
            <a:endParaRPr lang="zh-TW" altLang="en-US" sz="3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4404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85594-BC85-0F63-DDCA-9BB876C3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Connected Layer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654986-727C-22AB-B0A0-2A5B7B6F5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lt"/>
              </a:rPr>
              <a:t>The </a:t>
            </a:r>
            <a:r>
              <a:rPr lang="en-US" altLang="zh-TW" b="1" dirty="0">
                <a:solidFill>
                  <a:srgbClr val="0000FF"/>
                </a:solidFill>
                <a:latin typeface="+mj-lt"/>
              </a:rPr>
              <a:t>f</a:t>
            </a:r>
            <a:r>
              <a:rPr lang="zh-TW" altLang="en-US" b="1" dirty="0">
                <a:solidFill>
                  <a:srgbClr val="0000FF"/>
                </a:solidFill>
                <a:latin typeface="+mj-lt"/>
              </a:rPr>
              <a:t>ully </a:t>
            </a:r>
            <a:r>
              <a:rPr lang="en-US" altLang="zh-TW" b="1" dirty="0">
                <a:solidFill>
                  <a:srgbClr val="0000FF"/>
                </a:solidFill>
                <a:latin typeface="+mj-lt"/>
              </a:rPr>
              <a:t>c</a:t>
            </a:r>
            <a:r>
              <a:rPr lang="zh-TW" altLang="en-US" b="1" dirty="0">
                <a:solidFill>
                  <a:srgbClr val="0000FF"/>
                </a:solidFill>
                <a:latin typeface="+mj-lt"/>
              </a:rPr>
              <a:t>onnected </a:t>
            </a:r>
            <a:r>
              <a:rPr lang="en-US" altLang="zh-TW" b="1" dirty="0">
                <a:solidFill>
                  <a:srgbClr val="0000FF"/>
                </a:solidFill>
                <a:latin typeface="+mj-lt"/>
              </a:rPr>
              <a:t>l</a:t>
            </a:r>
            <a:r>
              <a:rPr lang="zh-TW" altLang="en-US" b="1" dirty="0">
                <a:solidFill>
                  <a:srgbClr val="0000FF"/>
                </a:solidFill>
                <a:latin typeface="+mj-lt"/>
              </a:rPr>
              <a:t>ayer </a:t>
            </a:r>
            <a:r>
              <a:rPr lang="zh-TW" altLang="en-US" dirty="0">
                <a:latin typeface="+mj-lt"/>
              </a:rPr>
              <a:t>is the part that flattens the previous results and connects to the </a:t>
            </a:r>
            <a:r>
              <a:rPr lang="en-US" altLang="zh-TW" dirty="0">
                <a:latin typeface="+mj-lt"/>
              </a:rPr>
              <a:t>basic </a:t>
            </a:r>
            <a:r>
              <a:rPr lang="zh-TW" altLang="en-US" dirty="0">
                <a:latin typeface="+mj-lt"/>
              </a:rPr>
              <a:t>neural network.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1CF6E3-F7DA-AF19-B68B-CB1D64FA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43B34FA-E862-5999-7416-95C0B60D6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712887"/>
              </p:ext>
            </p:extLst>
          </p:nvPr>
        </p:nvGraphicFramePr>
        <p:xfrm>
          <a:off x="1380063" y="3451557"/>
          <a:ext cx="1926846" cy="1926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282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1818641302"/>
                    </a:ext>
                  </a:extLst>
                </a:gridCol>
                <a:gridCol w="642282">
                  <a:extLst>
                    <a:ext uri="{9D8B030D-6E8A-4147-A177-3AD203B41FA5}">
                      <a16:colId xmlns:a16="http://schemas.microsoft.com/office/drawing/2014/main" val="2041093809"/>
                    </a:ext>
                  </a:extLst>
                </a:gridCol>
              </a:tblGrid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64228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4180" marR="84180" marT="42090" marB="4209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292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98E0ED6-F880-2E9E-38D2-E28043F82003}"/>
              </a:ext>
            </a:extLst>
          </p:cNvPr>
          <p:cNvSpPr/>
          <p:nvPr/>
        </p:nvSpPr>
        <p:spPr>
          <a:xfrm>
            <a:off x="505377" y="5395671"/>
            <a:ext cx="37937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/>
              <a:t>Pooled feature map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93B0EE-D4B0-DA2F-2A9D-6646AC542691}"/>
              </a:ext>
            </a:extLst>
          </p:cNvPr>
          <p:cNvSpPr/>
          <p:nvPr/>
        </p:nvSpPr>
        <p:spPr>
          <a:xfrm>
            <a:off x="3517556" y="3779582"/>
            <a:ext cx="21523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Flattening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F1DD78E-4A40-B6DB-ADD1-E6EF33F6A19B}"/>
              </a:ext>
            </a:extLst>
          </p:cNvPr>
          <p:cNvCxnSpPr>
            <a:cxnSpLocks/>
          </p:cNvCxnSpPr>
          <p:nvPr/>
        </p:nvCxnSpPr>
        <p:spPr>
          <a:xfrm>
            <a:off x="3630165" y="4393715"/>
            <a:ext cx="1976728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0E3B3C0-CDCD-AB0D-2E63-E99AD0629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16166"/>
              </p:ext>
            </p:extLst>
          </p:nvPr>
        </p:nvGraphicFramePr>
        <p:xfrm>
          <a:off x="5884810" y="2456741"/>
          <a:ext cx="437306" cy="40815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306">
                  <a:extLst>
                    <a:ext uri="{9D8B030D-6E8A-4147-A177-3AD203B41FA5}">
                      <a16:colId xmlns:a16="http://schemas.microsoft.com/office/drawing/2014/main" val="2444938978"/>
                    </a:ext>
                  </a:extLst>
                </a:gridCol>
              </a:tblGrid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0808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3660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3038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927654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308517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77469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36821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473562"/>
                  </a:ext>
                </a:extLst>
              </a:tr>
              <a:tr h="4535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526" marR="66526" marT="33263" marB="3326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21893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9840C556-BEE8-5F85-7EBD-49E557A5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451" y="2479147"/>
            <a:ext cx="4568664" cy="403669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2B2A62F-C932-7EB5-801D-AD7B97233652}"/>
              </a:ext>
            </a:extLst>
          </p:cNvPr>
          <p:cNvSpPr/>
          <p:nvPr/>
        </p:nvSpPr>
        <p:spPr>
          <a:xfrm>
            <a:off x="7163378" y="6231265"/>
            <a:ext cx="4183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029163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9" y="2442939"/>
            <a:ext cx="10651374" cy="1655762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Artwork</a:t>
            </a:r>
            <a:r>
              <a:rPr lang="zh-TW" altLang="en-US" sz="5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br>
              <a:rPr lang="en-US" altLang="zh-TW" sz="5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5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Style Transfer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82AD43-E214-C75B-8E93-F6D68A755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0" y="1314391"/>
            <a:ext cx="606056" cy="60605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5809984-EFB7-17E5-4565-00DE5ED40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0" y="2236355"/>
            <a:ext cx="1991834" cy="3979152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566150C-C4C4-5208-5BF0-4AF0D6E3A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531" y="4415061"/>
            <a:ext cx="1800446" cy="180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02CADBD-6F66-E26F-2640-21858F1DD06A}"/>
              </a:ext>
            </a:extLst>
          </p:cNvPr>
          <p:cNvSpPr txBox="1">
            <a:spLocks/>
          </p:cNvSpPr>
          <p:nvPr/>
        </p:nvSpPr>
        <p:spPr>
          <a:xfrm>
            <a:off x="1275906" y="1387111"/>
            <a:ext cx="1301152" cy="606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3200" b="1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Looq</a:t>
            </a:r>
            <a:endParaRPr lang="zh-TW" altLang="en-US" sz="3200" b="1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F019BA6D-94C8-D785-E8A0-6692E132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4" y="4663537"/>
            <a:ext cx="1551970" cy="15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hilm%ef%bc%8d2">
            <a:extLst>
              <a:ext uri="{FF2B5EF4-FFF2-40B4-BE49-F238E27FC236}">
                <a16:creationId xmlns:a16="http://schemas.microsoft.com/office/drawing/2014/main" id="{4D2C9812-5700-5E05-A524-706E6A4C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92" y="2236355"/>
            <a:ext cx="3483451" cy="189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8A5EC40-939E-B45F-B23C-2FCC9FF11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5325" y="4394597"/>
            <a:ext cx="3894346" cy="1898085"/>
          </a:xfrm>
          <a:prstGeom prst="rect">
            <a:avLst/>
          </a:prstGeom>
        </p:spPr>
      </p:pic>
      <p:pic>
        <p:nvPicPr>
          <p:cNvPr id="11" name="Picture 10" descr="超過一百種即時藝術濾鏡! 三百好評《 Philm 》一鍵拍出奇幻次元效果! - 流動日報">
            <a:extLst>
              <a:ext uri="{FF2B5EF4-FFF2-40B4-BE49-F238E27FC236}">
                <a16:creationId xmlns:a16="http://schemas.microsoft.com/office/drawing/2014/main" id="{3EAE0009-8A98-5F2E-22E3-83576416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040" y="1143051"/>
            <a:ext cx="800986" cy="80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73F6B0F-4BCC-E75B-1F1D-F1277A688339}"/>
              </a:ext>
            </a:extLst>
          </p:cNvPr>
          <p:cNvSpPr txBox="1">
            <a:spLocks/>
          </p:cNvSpPr>
          <p:nvPr/>
        </p:nvSpPr>
        <p:spPr>
          <a:xfrm>
            <a:off x="9149972" y="1354989"/>
            <a:ext cx="1301152" cy="606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3200" b="1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Philm</a:t>
            </a:r>
            <a:endParaRPr lang="zh-TW" altLang="en-US" sz="32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BF5162-AD45-44FF-8C1E-FFA416176F40}"/>
              </a:ext>
            </a:extLst>
          </p:cNvPr>
          <p:cNvSpPr/>
          <p:nvPr/>
        </p:nvSpPr>
        <p:spPr>
          <a:xfrm>
            <a:off x="0" y="6335618"/>
            <a:ext cx="5454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D4D4D4"/>
                </a:solidFill>
              </a:rPr>
              <a:t>https://philm.en.uptodown.com/android</a:t>
            </a:r>
          </a:p>
          <a:p>
            <a:r>
              <a:rPr lang="en-US" altLang="zh-TW" sz="1400" dirty="0">
                <a:solidFill>
                  <a:srgbClr val="D4D4D4"/>
                </a:solidFill>
              </a:rPr>
              <a:t>https://play.google.com/store/apps/details?id=fr.monoqle.looq</a:t>
            </a:r>
          </a:p>
        </p:txBody>
      </p:sp>
    </p:spTree>
    <p:extLst>
      <p:ext uri="{BB962C8B-B14F-4D97-AF65-F5344CB8AC3E}">
        <p14:creationId xmlns:p14="http://schemas.microsoft.com/office/powerpoint/2010/main" val="479843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CB5C32-60D0-4663-95F8-A6C5B6D8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>
                <a:latin typeface="+mn-lt"/>
              </a:rPr>
              <a:t>Style Transfer Model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E45E1D-3829-44D3-8C7A-38226857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A8EFA2D-DB21-3452-13C4-9EB7F8A34334}"/>
              </a:ext>
            </a:extLst>
          </p:cNvPr>
          <p:cNvSpPr txBox="1">
            <a:spLocks/>
          </p:cNvSpPr>
          <p:nvPr/>
        </p:nvSpPr>
        <p:spPr>
          <a:xfrm>
            <a:off x="8524643" y="2183220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18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3E1B2A-E5D7-69EE-5B6E-EA0E683F6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1" y="3089455"/>
            <a:ext cx="1240054" cy="18463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3809CC-D792-7496-D90F-CCCB02D846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65" y="1911635"/>
            <a:ext cx="1446561" cy="9712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DB7257-D293-0707-D737-04B8BBE54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39" y="3089455"/>
            <a:ext cx="1238372" cy="1846302"/>
          </a:xfrm>
          <a:prstGeom prst="rect">
            <a:avLst/>
          </a:prstGeom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163D28FE-6674-9EE7-E401-E656C5DAD3E1}"/>
              </a:ext>
            </a:extLst>
          </p:cNvPr>
          <p:cNvSpPr/>
          <p:nvPr/>
        </p:nvSpPr>
        <p:spPr>
          <a:xfrm>
            <a:off x="2684106" y="3426818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E51945E-F080-A686-9488-5B2BE3175B45}"/>
              </a:ext>
            </a:extLst>
          </p:cNvPr>
          <p:cNvCxnSpPr/>
          <p:nvPr/>
        </p:nvCxnSpPr>
        <p:spPr>
          <a:xfrm>
            <a:off x="1948983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9E7ABB6-8460-9AE4-9D65-80890D0CA088}"/>
              </a:ext>
            </a:extLst>
          </p:cNvPr>
          <p:cNvCxnSpPr/>
          <p:nvPr/>
        </p:nvCxnSpPr>
        <p:spPr>
          <a:xfrm>
            <a:off x="4245187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20">
            <a:extLst>
              <a:ext uri="{FF2B5EF4-FFF2-40B4-BE49-F238E27FC236}">
                <a16:creationId xmlns:a16="http://schemas.microsoft.com/office/drawing/2014/main" id="{1CB116F5-522E-C969-5B92-67A2C286D3F4}"/>
              </a:ext>
            </a:extLst>
          </p:cNvPr>
          <p:cNvSpPr/>
          <p:nvPr/>
        </p:nvSpPr>
        <p:spPr>
          <a:xfrm>
            <a:off x="7008043" y="3426818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611730E-7FA1-F000-E2AA-D9A78E845F82}"/>
              </a:ext>
            </a:extLst>
          </p:cNvPr>
          <p:cNvCxnSpPr/>
          <p:nvPr/>
        </p:nvCxnSpPr>
        <p:spPr>
          <a:xfrm>
            <a:off x="6281530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3749BE5-1A52-80F4-1E89-DCF141B16F89}"/>
              </a:ext>
            </a:extLst>
          </p:cNvPr>
          <p:cNvCxnSpPr/>
          <p:nvPr/>
        </p:nvCxnSpPr>
        <p:spPr>
          <a:xfrm>
            <a:off x="8619233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79D3B1B-6F30-196C-2D8E-DAF4B2A764B4}"/>
              </a:ext>
            </a:extLst>
          </p:cNvPr>
          <p:cNvCxnSpPr/>
          <p:nvPr/>
        </p:nvCxnSpPr>
        <p:spPr>
          <a:xfrm>
            <a:off x="7761884" y="2908832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0B91F0EC-A79C-91DD-C32A-7D200B443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259" y="3786751"/>
            <a:ext cx="2417922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Loss </a:t>
            </a:r>
            <a:r>
              <a:rPr lang="en-US" altLang="zh-TW" sz="2400" b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altLang="zh-TW" sz="2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unction</a:t>
            </a:r>
            <a:endParaRPr lang="zh-TW" altLang="en-US" sz="2400" b="1" dirty="0">
              <a:latin typeface="+mn-lt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882804AF-E2E6-1432-000F-C634635D5D93}"/>
              </a:ext>
            </a:extLst>
          </p:cNvPr>
          <p:cNvSpPr txBox="1">
            <a:spLocks/>
          </p:cNvSpPr>
          <p:nvPr/>
        </p:nvSpPr>
        <p:spPr>
          <a:xfrm>
            <a:off x="4346172" y="5029703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1800" b="1" dirty="0"/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0B9739D0-DB62-2245-A4F7-55FEA83EC674}"/>
              </a:ext>
            </a:extLst>
          </p:cNvPr>
          <p:cNvSpPr txBox="1">
            <a:spLocks/>
          </p:cNvSpPr>
          <p:nvPr/>
        </p:nvSpPr>
        <p:spPr>
          <a:xfrm>
            <a:off x="192739" y="5073499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1800" b="1" dirty="0"/>
          </a:p>
        </p:txBody>
      </p:sp>
      <p:cxnSp>
        <p:nvCxnSpPr>
          <p:cNvPr id="20" name="肘形接點 8">
            <a:extLst>
              <a:ext uri="{FF2B5EF4-FFF2-40B4-BE49-F238E27FC236}">
                <a16:creationId xmlns:a16="http://schemas.microsoft.com/office/drawing/2014/main" id="{50AA3FDC-5309-BA68-9169-8CA050C2BE3C}"/>
              </a:ext>
            </a:extLst>
          </p:cNvPr>
          <p:cNvCxnSpPr>
            <a:cxnSpLocks/>
            <a:stCxn id="17" idx="0"/>
            <a:endCxn id="10" idx="0"/>
          </p:cNvCxnSpPr>
          <p:nvPr/>
        </p:nvCxnSpPr>
        <p:spPr>
          <a:xfrm rot="16200000" flipV="1">
            <a:off x="6777118" y="87649"/>
            <a:ext cx="359933" cy="7038272"/>
          </a:xfrm>
          <a:prstGeom prst="bentConnector3">
            <a:avLst>
              <a:gd name="adj1" fmla="val 64206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51CA5303-6DA1-C03D-B460-D3E0FBE36B32}"/>
              </a:ext>
            </a:extLst>
          </p:cNvPr>
          <p:cNvCxnSpPr>
            <a:stCxn id="19" idx="2"/>
            <a:endCxn id="13" idx="2"/>
          </p:cNvCxnSpPr>
          <p:nvPr/>
        </p:nvCxnSpPr>
        <p:spPr>
          <a:xfrm rot="5400000" flipH="1" flipV="1">
            <a:off x="3910996" y="1965425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2923588C-FA9E-5DEC-2BBB-E615502FE579}"/>
              </a:ext>
            </a:extLst>
          </p:cNvPr>
          <p:cNvSpPr/>
          <p:nvPr/>
        </p:nvSpPr>
        <p:spPr>
          <a:xfrm>
            <a:off x="0" y="6445997"/>
            <a:ext cx="683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https://zh.wikipedia.org/wiki/%E8%92%99%E5%A8%9C%E4%B8%BD%E8%8E%8E</a:t>
            </a:r>
          </a:p>
        </p:txBody>
      </p:sp>
    </p:spTree>
    <p:extLst>
      <p:ext uri="{BB962C8B-B14F-4D97-AF65-F5344CB8AC3E}">
        <p14:creationId xmlns:p14="http://schemas.microsoft.com/office/powerpoint/2010/main" val="2716593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CB5C32-60D0-4663-95F8-A6C5B6D8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>
                <a:latin typeface="+mn-lt"/>
              </a:rPr>
              <a:t>Style Transfer Model (Cont</a:t>
            </a:r>
            <a:r>
              <a:rPr lang="en-US" altLang="zh-TW" dirty="0">
                <a:latin typeface="+mn-lt"/>
              </a:rPr>
              <a:t>’</a:t>
            </a:r>
            <a:r>
              <a:rPr lang="en-US" altLang="zh-TW" sz="4800" b="1" dirty="0">
                <a:latin typeface="+mn-lt"/>
              </a:rPr>
              <a:t>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E45E1D-3829-44D3-8C7A-38226857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A8EFA2D-DB21-3452-13C4-9EB7F8A34334}"/>
              </a:ext>
            </a:extLst>
          </p:cNvPr>
          <p:cNvSpPr txBox="1">
            <a:spLocks/>
          </p:cNvSpPr>
          <p:nvPr/>
        </p:nvSpPr>
        <p:spPr>
          <a:xfrm>
            <a:off x="8524643" y="2183220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18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3E1B2A-E5D7-69EE-5B6E-EA0E683F6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1" y="3089455"/>
            <a:ext cx="1240054" cy="18463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3809CC-D792-7496-D90F-CCCB02D846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65" y="1911635"/>
            <a:ext cx="1446561" cy="9712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DB7257-D293-0707-D737-04B8BBE54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39" y="3089455"/>
            <a:ext cx="1238372" cy="1846302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E51945E-F080-A686-9488-5B2BE3175B45}"/>
              </a:ext>
            </a:extLst>
          </p:cNvPr>
          <p:cNvCxnSpPr/>
          <p:nvPr/>
        </p:nvCxnSpPr>
        <p:spPr>
          <a:xfrm>
            <a:off x="1948983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9E7ABB6-8460-9AE4-9D65-80890D0CA088}"/>
              </a:ext>
            </a:extLst>
          </p:cNvPr>
          <p:cNvCxnSpPr/>
          <p:nvPr/>
        </p:nvCxnSpPr>
        <p:spPr>
          <a:xfrm>
            <a:off x="4245187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20">
            <a:extLst>
              <a:ext uri="{FF2B5EF4-FFF2-40B4-BE49-F238E27FC236}">
                <a16:creationId xmlns:a16="http://schemas.microsoft.com/office/drawing/2014/main" id="{1CB116F5-522E-C969-5B92-67A2C286D3F4}"/>
              </a:ext>
            </a:extLst>
          </p:cNvPr>
          <p:cNvSpPr/>
          <p:nvPr/>
        </p:nvSpPr>
        <p:spPr>
          <a:xfrm>
            <a:off x="7008043" y="3426818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611730E-7FA1-F000-E2AA-D9A78E845F82}"/>
              </a:ext>
            </a:extLst>
          </p:cNvPr>
          <p:cNvCxnSpPr/>
          <p:nvPr/>
        </p:nvCxnSpPr>
        <p:spPr>
          <a:xfrm>
            <a:off x="6281530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3749BE5-1A52-80F4-1E89-DCF141B16F89}"/>
              </a:ext>
            </a:extLst>
          </p:cNvPr>
          <p:cNvCxnSpPr/>
          <p:nvPr/>
        </p:nvCxnSpPr>
        <p:spPr>
          <a:xfrm>
            <a:off x="8619233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79D3B1B-6F30-196C-2D8E-DAF4B2A764B4}"/>
              </a:ext>
            </a:extLst>
          </p:cNvPr>
          <p:cNvCxnSpPr/>
          <p:nvPr/>
        </p:nvCxnSpPr>
        <p:spPr>
          <a:xfrm>
            <a:off x="7761884" y="2908832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0B91F0EC-A79C-91DD-C32A-7D200B443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259" y="3786751"/>
            <a:ext cx="2417922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Loss </a:t>
            </a:r>
            <a:r>
              <a:rPr lang="en-US" altLang="zh-TW" sz="2400" b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altLang="zh-TW" sz="2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unction</a:t>
            </a:r>
            <a:endParaRPr lang="zh-TW" altLang="en-US" sz="2400" b="1" dirty="0">
              <a:latin typeface="+mn-lt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882804AF-E2E6-1432-000F-C634635D5D93}"/>
              </a:ext>
            </a:extLst>
          </p:cNvPr>
          <p:cNvSpPr txBox="1">
            <a:spLocks/>
          </p:cNvSpPr>
          <p:nvPr/>
        </p:nvSpPr>
        <p:spPr>
          <a:xfrm>
            <a:off x="4346172" y="5029703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1800" b="1" dirty="0"/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0B9739D0-DB62-2245-A4F7-55FEA83EC674}"/>
              </a:ext>
            </a:extLst>
          </p:cNvPr>
          <p:cNvSpPr txBox="1">
            <a:spLocks/>
          </p:cNvSpPr>
          <p:nvPr/>
        </p:nvSpPr>
        <p:spPr>
          <a:xfrm>
            <a:off x="192739" y="5073499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1800" b="1" dirty="0"/>
          </a:p>
        </p:txBody>
      </p:sp>
      <p:cxnSp>
        <p:nvCxnSpPr>
          <p:cNvPr id="20" name="肘形接點 8">
            <a:extLst>
              <a:ext uri="{FF2B5EF4-FFF2-40B4-BE49-F238E27FC236}">
                <a16:creationId xmlns:a16="http://schemas.microsoft.com/office/drawing/2014/main" id="{50AA3FDC-5309-BA68-9169-8CA050C2BE3C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777118" y="87649"/>
            <a:ext cx="359933" cy="7038272"/>
          </a:xfrm>
          <a:prstGeom prst="bentConnector3">
            <a:avLst>
              <a:gd name="adj1" fmla="val 64206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51CA5303-6DA1-C03D-B460-D3E0FBE36B32}"/>
              </a:ext>
            </a:extLst>
          </p:cNvPr>
          <p:cNvCxnSpPr>
            <a:stCxn id="19" idx="2"/>
            <a:endCxn id="13" idx="2"/>
          </p:cNvCxnSpPr>
          <p:nvPr/>
        </p:nvCxnSpPr>
        <p:spPr>
          <a:xfrm rot="5400000" flipH="1" flipV="1">
            <a:off x="3910996" y="1965425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2923588C-FA9E-5DEC-2BBB-E615502FE579}"/>
              </a:ext>
            </a:extLst>
          </p:cNvPr>
          <p:cNvSpPr/>
          <p:nvPr/>
        </p:nvSpPr>
        <p:spPr>
          <a:xfrm>
            <a:off x="0" y="6452683"/>
            <a:ext cx="683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https://zh.wikipedia.org/wiki/%E8%92%99%E5%A8%9C%E4%B8%BD%E8%8E%8E</a:t>
            </a:r>
          </a:p>
        </p:txBody>
      </p:sp>
      <p:sp>
        <p:nvSpPr>
          <p:cNvPr id="23" name="圓角矩形 9">
            <a:extLst>
              <a:ext uri="{FF2B5EF4-FFF2-40B4-BE49-F238E27FC236}">
                <a16:creationId xmlns:a16="http://schemas.microsoft.com/office/drawing/2014/main" id="{26F4B64A-F3EF-6085-2172-322B9ACFDCE4}"/>
              </a:ext>
            </a:extLst>
          </p:cNvPr>
          <p:cNvSpPr/>
          <p:nvPr/>
        </p:nvSpPr>
        <p:spPr>
          <a:xfrm>
            <a:off x="2665686" y="3426818"/>
            <a:ext cx="1507683" cy="11715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Transfer Network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24" name="圓角矩形 19">
            <a:extLst>
              <a:ext uri="{FF2B5EF4-FFF2-40B4-BE49-F238E27FC236}">
                <a16:creationId xmlns:a16="http://schemas.microsoft.com/office/drawing/2014/main" id="{D4C7667A-DB68-EBEB-D550-19EE1AD5BE63}"/>
              </a:ext>
            </a:extLst>
          </p:cNvPr>
          <p:cNvSpPr/>
          <p:nvPr/>
        </p:nvSpPr>
        <p:spPr>
          <a:xfrm>
            <a:off x="2499662" y="3290123"/>
            <a:ext cx="1828090" cy="14500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1876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E2E0C-DF3E-4F7D-AFA6-DCCE2FF8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Network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D34192-331F-431D-AFD5-F26718A9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209DCD-AB12-2967-5A96-E1E947F5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65" y="2200700"/>
            <a:ext cx="8724698" cy="41429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531BE7-29C8-71E7-67A9-B489E305B0E6}"/>
              </a:ext>
            </a:extLst>
          </p:cNvPr>
          <p:cNvSpPr/>
          <p:nvPr/>
        </p:nvSpPr>
        <p:spPr>
          <a:xfrm>
            <a:off x="14813" y="6590356"/>
            <a:ext cx="117948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https://www.semanticscholar.org/paper/SSeg-LSTM%3A-Semantic-Scene-Segmentation-for-Syed-Morris/b5e4abb8c1bebf7d531202e57e431c638dd1c4af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3EFEC04-A1EA-B2E6-B9CA-37ACD562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47139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Transfer network is composed of encoder and decoder, which aims to generate images in style transfer.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0711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CB5C32-60D0-4663-95F8-A6C5B6D8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>
                <a:latin typeface="+mn-lt"/>
              </a:rPr>
              <a:t>Style Transfer Model (Cont</a:t>
            </a:r>
            <a:r>
              <a:rPr lang="en-US" altLang="zh-TW" dirty="0">
                <a:latin typeface="+mn-lt"/>
              </a:rPr>
              <a:t>’</a:t>
            </a:r>
            <a:r>
              <a:rPr lang="en-US" altLang="zh-TW" sz="4800" b="1" dirty="0">
                <a:latin typeface="+mn-lt"/>
              </a:rPr>
              <a:t>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E45E1D-3829-44D3-8C7A-38226857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A8EFA2D-DB21-3452-13C4-9EB7F8A34334}"/>
              </a:ext>
            </a:extLst>
          </p:cNvPr>
          <p:cNvSpPr txBox="1">
            <a:spLocks/>
          </p:cNvSpPr>
          <p:nvPr/>
        </p:nvSpPr>
        <p:spPr>
          <a:xfrm>
            <a:off x="8524643" y="2183220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18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3E1B2A-E5D7-69EE-5B6E-EA0E683F6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1" y="3089455"/>
            <a:ext cx="1240054" cy="18463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73809CC-D792-7496-D90F-CCCB02D846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65" y="1911635"/>
            <a:ext cx="1446561" cy="9712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DB7257-D293-0707-D737-04B8BBE54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39" y="3089455"/>
            <a:ext cx="1238372" cy="1846302"/>
          </a:xfrm>
          <a:prstGeom prst="rect">
            <a:avLst/>
          </a:prstGeom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163D28FE-6674-9EE7-E401-E656C5DAD3E1}"/>
              </a:ext>
            </a:extLst>
          </p:cNvPr>
          <p:cNvSpPr/>
          <p:nvPr/>
        </p:nvSpPr>
        <p:spPr>
          <a:xfrm>
            <a:off x="2684106" y="3426818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E51945E-F080-A686-9488-5B2BE3175B45}"/>
              </a:ext>
            </a:extLst>
          </p:cNvPr>
          <p:cNvCxnSpPr/>
          <p:nvPr/>
        </p:nvCxnSpPr>
        <p:spPr>
          <a:xfrm>
            <a:off x="1948983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9E7ABB6-8460-9AE4-9D65-80890D0CA088}"/>
              </a:ext>
            </a:extLst>
          </p:cNvPr>
          <p:cNvCxnSpPr/>
          <p:nvPr/>
        </p:nvCxnSpPr>
        <p:spPr>
          <a:xfrm>
            <a:off x="4245187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611730E-7FA1-F000-E2AA-D9A78E845F82}"/>
              </a:ext>
            </a:extLst>
          </p:cNvPr>
          <p:cNvCxnSpPr/>
          <p:nvPr/>
        </p:nvCxnSpPr>
        <p:spPr>
          <a:xfrm>
            <a:off x="6281530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3749BE5-1A52-80F4-1E89-DCF141B16F89}"/>
              </a:ext>
            </a:extLst>
          </p:cNvPr>
          <p:cNvCxnSpPr/>
          <p:nvPr/>
        </p:nvCxnSpPr>
        <p:spPr>
          <a:xfrm>
            <a:off x="8619233" y="4012606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79D3B1B-6F30-196C-2D8E-DAF4B2A764B4}"/>
              </a:ext>
            </a:extLst>
          </p:cNvPr>
          <p:cNvCxnSpPr/>
          <p:nvPr/>
        </p:nvCxnSpPr>
        <p:spPr>
          <a:xfrm>
            <a:off x="7761884" y="2908832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0B91F0EC-A79C-91DD-C32A-7D200B443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259" y="3786751"/>
            <a:ext cx="2417922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Loss </a:t>
            </a:r>
            <a:r>
              <a:rPr lang="en-US" altLang="zh-TW" sz="2400" b="1" dirty="0">
                <a:latin typeface="+mn-lt"/>
                <a:cs typeface="Times New Roman" panose="02020603050405020304" pitchFamily="18" charset="0"/>
              </a:rPr>
              <a:t>f</a:t>
            </a:r>
            <a:r>
              <a:rPr lang="en-US" altLang="zh-TW" sz="2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unction</a:t>
            </a:r>
            <a:endParaRPr lang="zh-TW" altLang="en-US" sz="2400" b="1" dirty="0">
              <a:latin typeface="+mn-lt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882804AF-E2E6-1432-000F-C634635D5D93}"/>
              </a:ext>
            </a:extLst>
          </p:cNvPr>
          <p:cNvSpPr txBox="1">
            <a:spLocks/>
          </p:cNvSpPr>
          <p:nvPr/>
        </p:nvSpPr>
        <p:spPr>
          <a:xfrm>
            <a:off x="4346172" y="5029703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1800" b="1" dirty="0"/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0B9739D0-DB62-2245-A4F7-55FEA83EC674}"/>
              </a:ext>
            </a:extLst>
          </p:cNvPr>
          <p:cNvSpPr txBox="1">
            <a:spLocks/>
          </p:cNvSpPr>
          <p:nvPr/>
        </p:nvSpPr>
        <p:spPr>
          <a:xfrm>
            <a:off x="192739" y="5073499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1800" b="1" dirty="0"/>
          </a:p>
        </p:txBody>
      </p:sp>
      <p:cxnSp>
        <p:nvCxnSpPr>
          <p:cNvPr id="20" name="肘形接點 8">
            <a:extLst>
              <a:ext uri="{FF2B5EF4-FFF2-40B4-BE49-F238E27FC236}">
                <a16:creationId xmlns:a16="http://schemas.microsoft.com/office/drawing/2014/main" id="{50AA3FDC-5309-BA68-9169-8CA050C2BE3C}"/>
              </a:ext>
            </a:extLst>
          </p:cNvPr>
          <p:cNvCxnSpPr>
            <a:cxnSpLocks/>
            <a:stCxn id="17" idx="0"/>
            <a:endCxn id="10" idx="0"/>
          </p:cNvCxnSpPr>
          <p:nvPr/>
        </p:nvCxnSpPr>
        <p:spPr>
          <a:xfrm rot="16200000" flipV="1">
            <a:off x="6777118" y="87649"/>
            <a:ext cx="359933" cy="7038272"/>
          </a:xfrm>
          <a:prstGeom prst="bentConnector3">
            <a:avLst>
              <a:gd name="adj1" fmla="val 642066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51CA5303-6DA1-C03D-B460-D3E0FBE36B32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 flipH="1" flipV="1">
            <a:off x="3910996" y="1965425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2923588C-FA9E-5DEC-2BBB-E615502FE579}"/>
              </a:ext>
            </a:extLst>
          </p:cNvPr>
          <p:cNvSpPr/>
          <p:nvPr/>
        </p:nvSpPr>
        <p:spPr>
          <a:xfrm>
            <a:off x="4016" y="6453557"/>
            <a:ext cx="683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https://zh.wikipedia.org/wiki/%E8%92%99%E5%A8%9C%E4%B8%BD%E8%8E%8E</a:t>
            </a:r>
          </a:p>
        </p:txBody>
      </p:sp>
      <p:sp>
        <p:nvSpPr>
          <p:cNvPr id="25" name="圓角矩形 20">
            <a:extLst>
              <a:ext uri="{FF2B5EF4-FFF2-40B4-BE49-F238E27FC236}">
                <a16:creationId xmlns:a16="http://schemas.microsoft.com/office/drawing/2014/main" id="{D7159195-8AE2-857B-8D14-3899EB2AE274}"/>
              </a:ext>
            </a:extLst>
          </p:cNvPr>
          <p:cNvSpPr/>
          <p:nvPr/>
        </p:nvSpPr>
        <p:spPr>
          <a:xfrm>
            <a:off x="7018040" y="3426816"/>
            <a:ext cx="1507683" cy="11715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1"/>
                </a:solidFill>
              </a:rPr>
              <a:t>Predict Network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26" name="圓角矩形 19">
            <a:extLst>
              <a:ext uri="{FF2B5EF4-FFF2-40B4-BE49-F238E27FC236}">
                <a16:creationId xmlns:a16="http://schemas.microsoft.com/office/drawing/2014/main" id="{926E87F6-25B5-9420-4A98-6E19D5C38F67}"/>
              </a:ext>
            </a:extLst>
          </p:cNvPr>
          <p:cNvSpPr/>
          <p:nvPr/>
        </p:nvSpPr>
        <p:spPr>
          <a:xfrm>
            <a:off x="6857836" y="3286770"/>
            <a:ext cx="1828090" cy="14500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14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8E34EE-C39C-440C-94C3-1CDE52F9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Network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EF90F4-C4A0-4E67-B544-7A8F57F74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solidFill>
                  <a:srgbClr val="0000FF"/>
                </a:solidFill>
              </a:rPr>
              <a:t>Predict network </a:t>
            </a:r>
            <a:r>
              <a:rPr lang="en-US" altLang="zh-TW" sz="3200" dirty="0"/>
              <a:t>is to calculate the difference between the image generated by the transfer network and the ground truth image.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B52EA9-1BA0-4F80-A09A-2CE9B3AA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9FA4FC-A34B-FB0F-B974-D82B20701D9F}"/>
              </a:ext>
            </a:extLst>
          </p:cNvPr>
          <p:cNvSpPr/>
          <p:nvPr/>
        </p:nvSpPr>
        <p:spPr>
          <a:xfrm>
            <a:off x="0" y="6611779"/>
            <a:ext cx="50781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https://www.geeksforgeeks.org/vgg-16-cnn-model/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2FE7EE-913A-49C0-2565-97C080AFA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" t="16501" r="1" b="9784"/>
          <a:stretch/>
        </p:blipFill>
        <p:spPr>
          <a:xfrm>
            <a:off x="1194070" y="3034208"/>
            <a:ext cx="9803860" cy="31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2371241"/>
            <a:ext cx="10651374" cy="1655762"/>
          </a:xfrm>
        </p:spPr>
        <p:txBody>
          <a:bodyPr anchor="ctr">
            <a:noAutofit/>
          </a:bodyPr>
          <a:lstStyle/>
          <a:p>
            <a:r>
              <a:rPr lang="en-US" altLang="zh-TW" sz="4000" b="1" dirty="0">
                <a:latin typeface="+mn-lt"/>
              </a:rPr>
              <a:t>Perceptual Losses for Real-Time Style Transfer and Super-Resolution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副標題 4">
                <a:extLst>
                  <a:ext uri="{FF2B5EF4-FFF2-40B4-BE49-F238E27FC236}">
                    <a16:creationId xmlns:a16="http://schemas.microsoft.com/office/drawing/2014/main" id="{CEE4DA13-DC66-5BEA-C9A3-557BF585A86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70313" y="3429000"/>
                <a:ext cx="10651374" cy="1655762"/>
              </a:xfrm>
            </p:spPr>
            <p:txBody>
              <a:bodyPr>
                <a:normAutofit/>
              </a:bodyPr>
              <a:lstStyle/>
              <a:p>
                <a:endParaRPr lang="en-US" altLang="zh-TW" sz="2400" dirty="0">
                  <a:latin typeface="+mn-lt"/>
                </a:endParaRPr>
              </a:p>
              <a:p>
                <a:r>
                  <a:rPr lang="en-US" altLang="zh-TW" dirty="0">
                    <a:latin typeface="+mn-lt"/>
                  </a:rPr>
                  <a:t>Johnson Justin, Alexandre </a:t>
                </a:r>
                <a:r>
                  <a:rPr lang="en-US" altLang="zh-TW" dirty="0" err="1">
                    <a:latin typeface="+mn-lt"/>
                  </a:rPr>
                  <a:t>Alahi</a:t>
                </a:r>
                <a:r>
                  <a:rPr lang="en-US" altLang="zh-TW" dirty="0">
                    <a:latin typeface="+mn-lt"/>
                  </a:rPr>
                  <a:t>, and </a:t>
                </a:r>
                <a:r>
                  <a:rPr lang="en-US" altLang="zh-TW" dirty="0">
                    <a:solidFill>
                      <a:srgbClr val="0000FF"/>
                    </a:solidFill>
                    <a:latin typeface="+mn-lt"/>
                  </a:rPr>
                  <a:t>Li Fei-Fei</a:t>
                </a:r>
                <a:r>
                  <a:rPr lang="en-US" altLang="zh-TW" dirty="0">
                    <a:latin typeface="+mn-lt"/>
                  </a:rPr>
                  <a:t>, “Perceptual losses for real-time style transfer and super-resolution,” </a:t>
                </a:r>
                <a:r>
                  <a:rPr lang="en-US" altLang="zh-TW" i="1" dirty="0">
                    <a:latin typeface="+mn-lt"/>
                  </a:rPr>
                  <a:t>European conference on computer vision</a:t>
                </a:r>
                <a:r>
                  <a:rPr lang="en-US" altLang="zh-TW" dirty="0">
                    <a:latin typeface="+mn-lt"/>
                  </a:rPr>
                  <a:t>, Springer, Cham,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2016</m:t>
                    </m:r>
                  </m:oMath>
                </a14:m>
                <a:r>
                  <a:rPr lang="en-US" altLang="zh-TW" dirty="0">
                    <a:latin typeface="+mn-lt"/>
                  </a:rPr>
                  <a:t>.</a:t>
                </a:r>
                <a:endParaRPr lang="zh-TW" altLang="en-US" dirty="0">
                  <a:solidFill>
                    <a:schemeClr val="accent1">
                      <a:lumMod val="75000"/>
                    </a:schemeClr>
                  </a:solidFill>
                  <a:latin typeface="+mn-lt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副標題 4">
                <a:extLst>
                  <a:ext uri="{FF2B5EF4-FFF2-40B4-BE49-F238E27FC236}">
                    <a16:creationId xmlns:a16="http://schemas.microsoft.com/office/drawing/2014/main" id="{CEE4DA13-DC66-5BEA-C9A3-557BF585A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70313" y="3429000"/>
                <a:ext cx="10651374" cy="1655762"/>
              </a:xfrm>
              <a:blipFill>
                <a:blip r:embed="rId3"/>
                <a:stretch>
                  <a:fillRect l="-172" r="-858" b="-70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759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C4AA8-CC85-4141-BF93-34BEF98B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pc="-100" dirty="0"/>
              <a:t>Perceptual Losses for Real-Time Style Transfer and Super-Resolution</a:t>
            </a:r>
            <a:endParaRPr lang="zh-TW" altLang="en-US" spc="-1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7BAEEF-C908-491E-9489-C41D4390E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6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Paper</a:t>
            </a:r>
          </a:p>
          <a:p>
            <a:pPr marL="0" indent="0">
              <a:buNone/>
            </a:pP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4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https://arxiv.org/pdf/1603.08155.pdf</a:t>
            </a:r>
            <a:endParaRPr lang="en-US" altLang="zh-TW" sz="2400" dirty="0">
              <a:solidFill>
                <a:srgbClr val="0000FF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600" b="1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endParaRPr lang="en-US" altLang="zh-TW" sz="3600" b="1" dirty="0"/>
          </a:p>
          <a:p>
            <a:pPr marL="0" indent="0">
              <a:buNone/>
            </a:pPr>
            <a:r>
              <a:rPr lang="en-US" altLang="zh-TW" sz="2400" dirty="0"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4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https://github.com/pytorch/examples/tree/master/fast_neural_style</a:t>
            </a:r>
            <a:endParaRPr lang="en-US" altLang="zh-TW" sz="2400" dirty="0">
              <a:solidFill>
                <a:srgbClr val="0000FF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DED907-F61E-490F-8321-64F7FF3E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73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2442939"/>
            <a:ext cx="10651374" cy="1655762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+mn-lt"/>
              </a:rPr>
              <a:t>Implementation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2B6CE74-FBD2-3DB6-657E-752A18ABAA7D}"/>
              </a:ext>
            </a:extLst>
          </p:cNvPr>
          <p:cNvSpPr/>
          <p:nvPr/>
        </p:nvSpPr>
        <p:spPr>
          <a:xfrm>
            <a:off x="14812" y="6611779"/>
            <a:ext cx="43470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https://github.com/jcjohnson/fast-neural-style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47F35E-0CD3-66FE-CCB5-3DACC9F3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723" y="550887"/>
            <a:ext cx="2722132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5CD89A-8E3E-7F00-8BBC-FE9678104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563" y="550887"/>
            <a:ext cx="2510091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F25B6CC-AFB0-CB17-E68A-2C235275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362" y="550887"/>
            <a:ext cx="2728723" cy="180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24A5499-227B-2E98-DAF1-3D85E6138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425" y="4190753"/>
            <a:ext cx="3420598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35ADCB2-9431-D0C3-243B-71B64C444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874" y="4190753"/>
            <a:ext cx="1805980" cy="180000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62D589A-527D-7DBB-2BDF-DFA76BC7B8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3705" y="4190753"/>
            <a:ext cx="344838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E4E6AC-D51F-59FA-024F-2B29F57CBC0E}"/>
                  </a:ext>
                </a:extLst>
              </p:cNvPr>
              <p:cNvSpPr txBox="1"/>
              <p:nvPr/>
            </p:nvSpPr>
            <p:spPr>
              <a:xfrm>
                <a:off x="4445943" y="1153966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E4E6AC-D51F-59FA-024F-2B29F57C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943" y="1153966"/>
                <a:ext cx="59503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FAA1521-999E-0289-EB8A-3CBE27EB10E2}"/>
                  </a:ext>
                </a:extLst>
              </p:cNvPr>
              <p:cNvSpPr txBox="1"/>
              <p:nvPr/>
            </p:nvSpPr>
            <p:spPr>
              <a:xfrm>
                <a:off x="4668023" y="4690643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FAA1521-999E-0289-EB8A-3CBE27EB1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023" y="4690643"/>
                <a:ext cx="595035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E44840C-2AC2-DD4A-3837-6F29E0F39272}"/>
                  </a:ext>
                </a:extLst>
              </p:cNvPr>
              <p:cNvSpPr txBox="1"/>
              <p:nvPr/>
            </p:nvSpPr>
            <p:spPr>
              <a:xfrm>
                <a:off x="7670490" y="1153966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E44840C-2AC2-DD4A-3837-6F29E0F39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490" y="1153966"/>
                <a:ext cx="595035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940D9D9-C537-5C98-8BFA-37F4E5DD6584}"/>
                  </a:ext>
                </a:extLst>
              </p:cNvPr>
              <p:cNvSpPr txBox="1"/>
              <p:nvPr/>
            </p:nvSpPr>
            <p:spPr>
              <a:xfrm>
                <a:off x="7043854" y="4690644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940D9D9-C537-5C98-8BFA-37F4E5DD6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854" y="4690644"/>
                <a:ext cx="59503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8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3074F2-F1CD-4221-840A-5665098A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28DE8C-7C04-4137-8958-5B702A23A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/>
              <a:t>Convolutional Neural Network (CNN)</a:t>
            </a:r>
          </a:p>
          <a:p>
            <a:pPr>
              <a:lnSpc>
                <a:spcPct val="150000"/>
              </a:lnSpc>
            </a:pPr>
            <a:r>
              <a:rPr lang="en-US" altLang="zh-TW" sz="3200" dirty="0"/>
              <a:t>Artwork style </a:t>
            </a:r>
            <a:r>
              <a:rPr lang="en-US" altLang="zh-TW" dirty="0"/>
              <a:t>t</a:t>
            </a:r>
            <a:r>
              <a:rPr lang="en-US" altLang="zh-TW" sz="3200" dirty="0"/>
              <a:t>ransfer: overview</a:t>
            </a:r>
          </a:p>
          <a:p>
            <a:pPr>
              <a:lnSpc>
                <a:spcPct val="150000"/>
              </a:lnSpc>
            </a:pPr>
            <a:r>
              <a:rPr lang="en-US" altLang="zh-TW" sz="3200" dirty="0"/>
              <a:t>Artwork style transfer: implementation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Fei-Fei Li’s work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Ours proposal</a:t>
            </a:r>
          </a:p>
          <a:p>
            <a:pPr>
              <a:lnSpc>
                <a:spcPct val="150000"/>
              </a:lnSpc>
            </a:pPr>
            <a:r>
              <a:rPr lang="en-US" altLang="zh-TW" sz="3200" dirty="0"/>
              <a:t>Showcases and future </a:t>
            </a:r>
            <a:r>
              <a:rPr lang="en-US" altLang="zh-TW" dirty="0"/>
              <a:t>a</a:t>
            </a:r>
            <a:r>
              <a:rPr lang="en-US" altLang="zh-TW" sz="3200" dirty="0"/>
              <a:t>pplications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EFE65A-57E2-40ED-8C1D-4FD652DA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32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0CECE6-7764-4F6A-867E-477D4884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/>
              <a:t>Implementation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C05711-C887-4A24-B853-A65E1EB9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12E3EE5-AC09-EDEC-77CF-643CCFD6F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91" y="1912900"/>
            <a:ext cx="2665228" cy="399784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68CDD89-1BDE-019F-D100-581F4C1F7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387" y="1912901"/>
            <a:ext cx="2670622" cy="3997842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73027130-FD56-1C7C-D7FC-B36DE00AAD3E}"/>
              </a:ext>
            </a:extLst>
          </p:cNvPr>
          <p:cNvSpPr/>
          <p:nvPr/>
        </p:nvSpPr>
        <p:spPr>
          <a:xfrm>
            <a:off x="4618074" y="3140961"/>
            <a:ext cx="2955851" cy="1541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Style Transfer</a:t>
            </a:r>
            <a:endParaRPr lang="zh-TW" altLang="en-US" sz="28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375B931-390B-F8BE-0EEC-3FBADD5C443E}"/>
              </a:ext>
            </a:extLst>
          </p:cNvPr>
          <p:cNvSpPr/>
          <p:nvPr/>
        </p:nvSpPr>
        <p:spPr>
          <a:xfrm>
            <a:off x="0" y="6606844"/>
            <a:ext cx="6832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https://zh.wikipedia.org/wiki/%E8%92%99%E5%A8%9C%E4%B8%BD%E8%8E%8E</a:t>
            </a:r>
          </a:p>
        </p:txBody>
      </p:sp>
    </p:spTree>
    <p:extLst>
      <p:ext uri="{BB962C8B-B14F-4D97-AF65-F5344CB8AC3E}">
        <p14:creationId xmlns:p14="http://schemas.microsoft.com/office/powerpoint/2010/main" val="36997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CB5C32-60D0-4663-95F8-A6C5B6D8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/>
              <a:t>Implementation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E45E1D-3829-44D3-8C7A-38226857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9A242D2-39CB-F715-5A9E-56AD8BC1AEE8}"/>
              </a:ext>
            </a:extLst>
          </p:cNvPr>
          <p:cNvSpPr txBox="1">
            <a:spLocks/>
          </p:cNvSpPr>
          <p:nvPr/>
        </p:nvSpPr>
        <p:spPr>
          <a:xfrm>
            <a:off x="8988071" y="2111166"/>
            <a:ext cx="1781874" cy="663719"/>
          </a:xfrm>
          <a:prstGeom prst="rect">
            <a:avLst/>
          </a:prstGeom>
          <a:solidFill>
            <a:schemeClr val="bg1"/>
          </a:solidFill>
        </p:spPr>
        <p:txBody>
          <a:bodyPr vert="horz" lIns="0" tIns="10800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lnSpc>
                <a:spcPct val="70000"/>
              </a:lnSpc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style image</a:t>
            </a:r>
            <a:endParaRPr lang="zh-TW" altLang="en-US" sz="1800" b="1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FE30BA2-C0ED-6482-8DEA-4EB581C709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93" y="1839581"/>
            <a:ext cx="1446561" cy="971262"/>
          </a:xfrm>
          <a:prstGeom prst="rect">
            <a:avLst/>
          </a:prstGeom>
        </p:spPr>
      </p:pic>
      <p:sp>
        <p:nvSpPr>
          <p:cNvPr id="25" name="圓角矩形 20">
            <a:extLst>
              <a:ext uri="{FF2B5EF4-FFF2-40B4-BE49-F238E27FC236}">
                <a16:creationId xmlns:a16="http://schemas.microsoft.com/office/drawing/2014/main" id="{3529750B-C5D5-7F33-DE17-E41BB453ACAA}"/>
              </a:ext>
            </a:extLst>
          </p:cNvPr>
          <p:cNvSpPr/>
          <p:nvPr/>
        </p:nvSpPr>
        <p:spPr>
          <a:xfrm>
            <a:off x="7471471" y="3354764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Predict Network</a:t>
            </a:r>
            <a:endParaRPr lang="zh-TW" altLang="en-US" sz="2000" b="1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A423B26-1416-1B1F-F354-59F9A0350389}"/>
              </a:ext>
            </a:extLst>
          </p:cNvPr>
          <p:cNvCxnSpPr/>
          <p:nvPr/>
        </p:nvCxnSpPr>
        <p:spPr>
          <a:xfrm>
            <a:off x="9082661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2A76BAB-855B-03E8-E1F0-B0024675EDE5}"/>
              </a:ext>
            </a:extLst>
          </p:cNvPr>
          <p:cNvCxnSpPr/>
          <p:nvPr/>
        </p:nvCxnSpPr>
        <p:spPr>
          <a:xfrm>
            <a:off x="8225312" y="2836778"/>
            <a:ext cx="8308" cy="50641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319EB099-BA50-A45B-E98A-1EDAEF19A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0687" y="3714697"/>
            <a:ext cx="2015449" cy="407288"/>
          </a:xfrm>
        </p:spPr>
        <p:txBody>
          <a:bodyPr bIns="0" anchor="ctr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altLang="zh-TW" sz="24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Loss function</a:t>
            </a:r>
            <a:endParaRPr lang="zh-TW" altLang="en-US" sz="2400" b="1" dirty="0"/>
          </a:p>
        </p:txBody>
      </p:sp>
      <p:cxnSp>
        <p:nvCxnSpPr>
          <p:cNvPr id="29" name="肘形接點 8">
            <a:extLst>
              <a:ext uri="{FF2B5EF4-FFF2-40B4-BE49-F238E27FC236}">
                <a16:creationId xmlns:a16="http://schemas.microsoft.com/office/drawing/2014/main" id="{0FDF6135-391F-40DC-26FA-A68B1B08BDC0}"/>
              </a:ext>
            </a:extLst>
          </p:cNvPr>
          <p:cNvCxnSpPr/>
          <p:nvPr/>
        </p:nvCxnSpPr>
        <p:spPr>
          <a:xfrm rot="16200000" flipV="1">
            <a:off x="7218754" y="37382"/>
            <a:ext cx="265342" cy="6900099"/>
          </a:xfrm>
          <a:prstGeom prst="bentConnector3">
            <a:avLst>
              <a:gd name="adj1" fmla="val 725572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F4309B5A-142B-0605-5B22-215C78D8910B}"/>
              </a:ext>
            </a:extLst>
          </p:cNvPr>
          <p:cNvCxnSpPr>
            <a:stCxn id="39" idx="2"/>
            <a:endCxn id="25" idx="2"/>
          </p:cNvCxnSpPr>
          <p:nvPr/>
        </p:nvCxnSpPr>
        <p:spPr>
          <a:xfrm rot="5400000" flipH="1" flipV="1">
            <a:off x="4374424" y="1893371"/>
            <a:ext cx="1217920" cy="6483857"/>
          </a:xfrm>
          <a:prstGeom prst="bentConnector3">
            <a:avLst>
              <a:gd name="adj1" fmla="val -18770"/>
            </a:avLst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88692975-386F-F4A1-3F70-4179CD543C88}"/>
              </a:ext>
            </a:extLst>
          </p:cNvPr>
          <p:cNvSpPr txBox="1">
            <a:spLocks/>
          </p:cNvSpPr>
          <p:nvPr/>
        </p:nvSpPr>
        <p:spPr>
          <a:xfrm>
            <a:off x="9594373" y="975882"/>
            <a:ext cx="1687284" cy="4072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Train</a:t>
            </a:r>
            <a:endParaRPr lang="zh-TW" altLang="en-US" sz="3600" b="1" dirty="0">
              <a:solidFill>
                <a:srgbClr val="0000FF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BD9D6EDC-D3A5-E094-0A12-E07CD8146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29" y="3017401"/>
            <a:ext cx="1240054" cy="1846302"/>
          </a:xfrm>
          <a:prstGeom prst="rect">
            <a:avLst/>
          </a:prstGeom>
        </p:spPr>
      </p:pic>
      <p:sp>
        <p:nvSpPr>
          <p:cNvPr id="34" name="圓角矩形 9">
            <a:extLst>
              <a:ext uri="{FF2B5EF4-FFF2-40B4-BE49-F238E27FC236}">
                <a16:creationId xmlns:a16="http://schemas.microsoft.com/office/drawing/2014/main" id="{26D4CE0A-002E-54EF-0F1E-2D56CE0C5CD3}"/>
              </a:ext>
            </a:extLst>
          </p:cNvPr>
          <p:cNvSpPr/>
          <p:nvPr/>
        </p:nvSpPr>
        <p:spPr>
          <a:xfrm>
            <a:off x="3147534" y="3354764"/>
            <a:ext cx="1507683" cy="1171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Transfer Network</a:t>
            </a:r>
            <a:endParaRPr lang="zh-TW" altLang="en-US" sz="2000" b="1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EC4D2D96-301E-E561-5992-A16E66B7C3AA}"/>
              </a:ext>
            </a:extLst>
          </p:cNvPr>
          <p:cNvCxnSpPr/>
          <p:nvPr/>
        </p:nvCxnSpPr>
        <p:spPr>
          <a:xfrm>
            <a:off x="2412411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CE04AB4-A237-C531-E9BB-376C168D0042}"/>
              </a:ext>
            </a:extLst>
          </p:cNvPr>
          <p:cNvCxnSpPr/>
          <p:nvPr/>
        </p:nvCxnSpPr>
        <p:spPr>
          <a:xfrm>
            <a:off x="4708615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223641F-3461-A00A-352E-74D16A0FBA9B}"/>
              </a:ext>
            </a:extLst>
          </p:cNvPr>
          <p:cNvCxnSpPr/>
          <p:nvPr/>
        </p:nvCxnSpPr>
        <p:spPr>
          <a:xfrm>
            <a:off x="6744958" y="3940552"/>
            <a:ext cx="695391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66874B8B-DD35-45A0-809B-BB03A87F116B}"/>
              </a:ext>
            </a:extLst>
          </p:cNvPr>
          <p:cNvSpPr txBox="1">
            <a:spLocks/>
          </p:cNvSpPr>
          <p:nvPr/>
        </p:nvSpPr>
        <p:spPr>
          <a:xfrm>
            <a:off x="4809600" y="4957649"/>
            <a:ext cx="2550106" cy="46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Generated image</a:t>
            </a:r>
            <a:endParaRPr lang="zh-TW" altLang="en-US" sz="1800" b="1" dirty="0"/>
          </a:p>
        </p:txBody>
      </p:sp>
      <p:sp>
        <p:nvSpPr>
          <p:cNvPr id="39" name="內容版面配置區 2">
            <a:extLst>
              <a:ext uri="{FF2B5EF4-FFF2-40B4-BE49-F238E27FC236}">
                <a16:creationId xmlns:a16="http://schemas.microsoft.com/office/drawing/2014/main" id="{F4D3DD8F-E02E-4304-34C5-4146FD57C9F4}"/>
              </a:ext>
            </a:extLst>
          </p:cNvPr>
          <p:cNvSpPr txBox="1">
            <a:spLocks/>
          </p:cNvSpPr>
          <p:nvPr/>
        </p:nvSpPr>
        <p:spPr>
          <a:xfrm>
            <a:off x="656167" y="5001445"/>
            <a:ext cx="2170577" cy="742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Ground truth </a:t>
            </a:r>
          </a:p>
          <a:p>
            <a:pPr marL="0" indent="0" algn="ctr">
              <a:spcBef>
                <a:spcPts val="0"/>
              </a:spcBef>
              <a:buFont typeface="Wingdings 2" pitchFamily="18" charset="2"/>
              <a:buNone/>
            </a:pPr>
            <a:r>
              <a:rPr lang="en-US" altLang="zh-TW" sz="1800" b="1" dirty="0">
                <a:ea typeface="標楷體" panose="03000509000000000000" pitchFamily="65" charset="-120"/>
                <a:cs typeface="Times New Roman" panose="02020603050405020304" pitchFamily="18" charset="0"/>
              </a:rPr>
              <a:t>content image</a:t>
            </a:r>
            <a:endParaRPr lang="zh-TW" altLang="en-US" sz="1800" b="1" dirty="0"/>
          </a:p>
        </p:txBody>
      </p:sp>
      <p:sp>
        <p:nvSpPr>
          <p:cNvPr id="41" name="內容版面配置區 2">
            <a:extLst>
              <a:ext uri="{FF2B5EF4-FFF2-40B4-BE49-F238E27FC236}">
                <a16:creationId xmlns:a16="http://schemas.microsoft.com/office/drawing/2014/main" id="{C3BFEB08-8EAA-F336-8322-97926D146000}"/>
              </a:ext>
            </a:extLst>
          </p:cNvPr>
          <p:cNvSpPr txBox="1">
            <a:spLocks/>
          </p:cNvSpPr>
          <p:nvPr/>
        </p:nvSpPr>
        <p:spPr>
          <a:xfrm>
            <a:off x="907779" y="2214974"/>
            <a:ext cx="1446561" cy="407288"/>
          </a:xfrm>
          <a:prstGeom prst="rect">
            <a:avLst/>
          </a:prstGeom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Test</a:t>
            </a:r>
            <a:endParaRPr lang="zh-TW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BE5A36E6-2055-B74A-084D-2BC44A865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317" y="3011755"/>
            <a:ext cx="1277430" cy="19122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FB30C4A-5F7D-8486-3166-0FB27897F6CA}"/>
              </a:ext>
            </a:extLst>
          </p:cNvPr>
          <p:cNvSpPr/>
          <p:nvPr/>
        </p:nvSpPr>
        <p:spPr>
          <a:xfrm>
            <a:off x="0" y="6462382"/>
            <a:ext cx="683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https://zh.wikipedia.org/wiki/%E8%92%99%E5%A8%9C%E4%B8%BD%E8%8E%8E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479E03C-C84B-BA66-2819-ACF609EF9A99}"/>
              </a:ext>
            </a:extLst>
          </p:cNvPr>
          <p:cNvCxnSpPr/>
          <p:nvPr/>
        </p:nvCxnSpPr>
        <p:spPr>
          <a:xfrm>
            <a:off x="883921" y="2829332"/>
            <a:ext cx="0" cy="339401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70335D7-9892-DB83-5F35-197BE0710E83}"/>
              </a:ext>
            </a:extLst>
          </p:cNvPr>
          <p:cNvCxnSpPr>
            <a:cxnSpLocks/>
          </p:cNvCxnSpPr>
          <p:nvPr/>
        </p:nvCxnSpPr>
        <p:spPr>
          <a:xfrm>
            <a:off x="854438" y="2810843"/>
            <a:ext cx="6287678" cy="2593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442838B-664F-0CEE-1AC9-425B11EA9DF7}"/>
              </a:ext>
            </a:extLst>
          </p:cNvPr>
          <p:cNvCxnSpPr>
            <a:cxnSpLocks/>
          </p:cNvCxnSpPr>
          <p:nvPr/>
        </p:nvCxnSpPr>
        <p:spPr>
          <a:xfrm>
            <a:off x="7111955" y="2829332"/>
            <a:ext cx="0" cy="339401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E2D9EF7-2C60-A136-D2C7-0D6575339865}"/>
              </a:ext>
            </a:extLst>
          </p:cNvPr>
          <p:cNvCxnSpPr>
            <a:cxnSpLocks/>
          </p:cNvCxnSpPr>
          <p:nvPr/>
        </p:nvCxnSpPr>
        <p:spPr>
          <a:xfrm>
            <a:off x="854438" y="6197687"/>
            <a:ext cx="6287678" cy="2593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5D655A8-53D4-C13C-BC0F-2E28A1481D56}"/>
              </a:ext>
            </a:extLst>
          </p:cNvPr>
          <p:cNvCxnSpPr>
            <a:cxnSpLocks/>
          </p:cNvCxnSpPr>
          <p:nvPr/>
        </p:nvCxnSpPr>
        <p:spPr>
          <a:xfrm>
            <a:off x="541251" y="1485194"/>
            <a:ext cx="11105555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8D0F152-BD94-D794-F902-9BF851C396D9}"/>
              </a:ext>
            </a:extLst>
          </p:cNvPr>
          <p:cNvCxnSpPr>
            <a:cxnSpLocks/>
          </p:cNvCxnSpPr>
          <p:nvPr/>
        </p:nvCxnSpPr>
        <p:spPr>
          <a:xfrm>
            <a:off x="533698" y="6356350"/>
            <a:ext cx="11105555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1BF8F2D-AB9C-7DC5-2DA1-B28EA42809C1}"/>
              </a:ext>
            </a:extLst>
          </p:cNvPr>
          <p:cNvCxnSpPr>
            <a:cxnSpLocks/>
          </p:cNvCxnSpPr>
          <p:nvPr/>
        </p:nvCxnSpPr>
        <p:spPr>
          <a:xfrm flipH="1">
            <a:off x="560969" y="1485194"/>
            <a:ext cx="6687" cy="488272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4DDC4EC-83DB-DC7A-E85E-04C6D74E8F14}"/>
              </a:ext>
            </a:extLst>
          </p:cNvPr>
          <p:cNvCxnSpPr>
            <a:cxnSpLocks/>
          </p:cNvCxnSpPr>
          <p:nvPr/>
        </p:nvCxnSpPr>
        <p:spPr>
          <a:xfrm flipH="1">
            <a:off x="11613229" y="1462055"/>
            <a:ext cx="6687" cy="488272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879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59336-A1F0-48F4-B37E-748A52EB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pc="-30" dirty="0"/>
              <a:t>Clone Files from </a:t>
            </a:r>
            <a:r>
              <a:rPr lang="en-US" altLang="zh-TW" spc="-30" dirty="0" err="1"/>
              <a:t>Github</a:t>
            </a:r>
            <a:r>
              <a:rPr lang="en-US" altLang="zh-TW" spc="-30" dirty="0"/>
              <a:t> Repository</a:t>
            </a:r>
            <a:endParaRPr lang="zh-TW" altLang="en-US" spc="-3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B7ECC82-A999-4AB6-943C-4650C186EE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sz="3200" dirty="0"/>
                  <a:t>Editor: </a:t>
                </a:r>
                <a:r>
                  <a:rPr lang="en-US" altLang="zh-TW" sz="3200" b="1" dirty="0">
                    <a:solidFill>
                      <a:srgbClr val="C00000"/>
                    </a:solidFill>
                  </a:rPr>
                  <a:t>Google </a:t>
                </a:r>
                <a:r>
                  <a:rPr lang="en-US" altLang="zh-TW" sz="3200" b="1" dirty="0" err="1">
                    <a:solidFill>
                      <a:srgbClr val="C00000"/>
                    </a:solidFill>
                  </a:rPr>
                  <a:t>Colab</a:t>
                </a:r>
                <a:endParaRPr lang="en-US" altLang="zh-TW" sz="3200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3200" dirty="0"/>
                  <a:t>Python Version: </a:t>
                </a:r>
                <a:r>
                  <a:rPr lang="en-US" altLang="zh-TW" sz="3200" b="1" dirty="0">
                    <a:solidFill>
                      <a:srgbClr val="C00000"/>
                    </a:solidFill>
                  </a:rPr>
                  <a:t>Python </a:t>
                </a:r>
                <a14:m>
                  <m:oMath xmlns:m="http://schemas.openxmlformats.org/officeDocument/2006/math">
                    <m:r>
                      <a:rPr lang="en-US" altLang="zh-TW" sz="3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TW" sz="3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32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zh-TW" sz="3200" b="1" dirty="0">
                    <a:solidFill>
                      <a:srgbClr val="C00000"/>
                    </a:solidFill>
                  </a:rPr>
                  <a:t>+</a:t>
                </a:r>
              </a:p>
              <a:p>
                <a:r>
                  <a:rPr lang="en-US" altLang="zh-TW" sz="3200" dirty="0">
                    <a:solidFill>
                      <a:srgbClr val="000000"/>
                    </a:solidFill>
                  </a:rPr>
                  <a:t>Clone files from </a:t>
                </a:r>
                <a:r>
                  <a:rPr lang="en-US" altLang="zh-TW" sz="3200" dirty="0">
                    <a:solidFill>
                      <a:srgbClr val="0000FF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https://github.com/pytorch/examples.git</a:t>
                </a:r>
                <a:endParaRPr lang="en-US" altLang="zh-TW" sz="3200" dirty="0">
                  <a:solidFill>
                    <a:srgbClr val="0000FF"/>
                  </a:solidFill>
                </a:endParaRPr>
              </a:p>
              <a:p>
                <a:endParaRPr lang="en-US" altLang="zh-TW" sz="3200" i="0" dirty="0">
                  <a:solidFill>
                    <a:srgbClr val="202124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B7ECC82-A999-4AB6-943C-4650C186E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59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16F35A-CABA-4278-94D0-1328A381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158F19C-8973-8F18-9C96-25FDC1C25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51" y="3432629"/>
            <a:ext cx="10638964" cy="65703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2" descr="https://git-scm.com/images/logo@2x.png">
            <a:extLst>
              <a:ext uri="{FF2B5EF4-FFF2-40B4-BE49-F238E27FC236}">
                <a16:creationId xmlns:a16="http://schemas.microsoft.com/office/drawing/2014/main" id="{6D98CCE6-6D04-99E4-2436-FBC74CC39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33" y="4412853"/>
            <a:ext cx="3941400" cy="164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937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7DD796-D6E0-4259-8FC1-1AA76262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Unpack the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197AE3-2449-4548-B76F-5C177B5F8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3730826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</a:rPr>
              <a:t>Use </a:t>
            </a:r>
            <a:r>
              <a:rPr lang="en-US" altLang="zh-TW" b="1" dirty="0" err="1">
                <a:solidFill>
                  <a:srgbClr val="0000FF"/>
                </a:solidFill>
              </a:rPr>
              <a:t>wget</a:t>
            </a:r>
            <a:r>
              <a:rPr lang="en-US" altLang="zh-TW" dirty="0">
                <a:solidFill>
                  <a:srgbClr val="000000"/>
                </a:solidFill>
              </a:rPr>
              <a:t> command to download the file from: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https://github.com/t106368073/Style-Transfer/raw/main/style_transfer.zip</a:t>
            </a:r>
            <a:endParaRPr lang="en-US" altLang="zh-TW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00FF"/>
              </a:solidFill>
            </a:endParaRPr>
          </a:p>
          <a:p>
            <a:endParaRPr lang="en-US" altLang="zh-TW" spc="-50" dirty="0">
              <a:solidFill>
                <a:srgbClr val="000000"/>
              </a:solidFill>
            </a:endParaRPr>
          </a:p>
          <a:p>
            <a:r>
              <a:rPr lang="en-US" altLang="zh-TW" spc="-50" dirty="0">
                <a:solidFill>
                  <a:srgbClr val="000000"/>
                </a:solidFill>
              </a:rPr>
              <a:t>After downloading the file, use</a:t>
            </a:r>
            <a:r>
              <a:rPr lang="en-US" altLang="zh-TW" spc="-50" dirty="0">
                <a:solidFill>
                  <a:srgbClr val="0000FF"/>
                </a:solidFill>
              </a:rPr>
              <a:t> </a:t>
            </a:r>
            <a:r>
              <a:rPr lang="en-US" altLang="zh-TW" b="1" spc="-50" dirty="0">
                <a:solidFill>
                  <a:srgbClr val="0000FF"/>
                </a:solidFill>
              </a:rPr>
              <a:t>unzip</a:t>
            </a:r>
            <a:r>
              <a:rPr lang="en-US" altLang="zh-TW" spc="-50" dirty="0">
                <a:solidFill>
                  <a:srgbClr val="0000FF"/>
                </a:solidFill>
              </a:rPr>
              <a:t> </a:t>
            </a:r>
            <a:r>
              <a:rPr lang="en-US" altLang="zh-TW" spc="-50" dirty="0">
                <a:solidFill>
                  <a:srgbClr val="000000"/>
                </a:solidFill>
              </a:rPr>
              <a:t>command to unpack it.</a:t>
            </a:r>
          </a:p>
          <a:p>
            <a:endParaRPr lang="en-US" altLang="zh-TW" sz="3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BB5389-3A7A-4ACE-839C-6E3524CD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1BA3C0-7725-3584-3774-7BB7B65E8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27" y="2533325"/>
            <a:ext cx="11915142" cy="45757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9049B4-4FF4-5660-830A-03FD056A9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658" y="4463244"/>
            <a:ext cx="7762679" cy="101484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488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7AC9A1-6DD1-4F6A-9959-B23C9658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 Files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7D9350-6ED6-48F0-A27E-D20BC9017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1"/>
            <a:ext cx="11319164" cy="2469076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</a:rPr>
              <a:t>After downloading all files we need,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we have to confirm if there are any missing files.</a:t>
            </a:r>
          </a:p>
          <a:p>
            <a:pPr marL="230400" indent="-230400"/>
            <a:r>
              <a:rPr lang="en-US" altLang="zh-TW" dirty="0">
                <a:solidFill>
                  <a:srgbClr val="000000"/>
                </a:solidFill>
              </a:rPr>
              <a:t>Use </a:t>
            </a:r>
            <a:r>
              <a:rPr lang="en-US" altLang="zh-TW" b="1" dirty="0">
                <a:solidFill>
                  <a:srgbClr val="0000FF"/>
                </a:solidFill>
              </a:rPr>
              <a:t>ls –R</a:t>
            </a:r>
            <a:r>
              <a:rPr lang="zh-TW" altLang="en-US" b="1" i="1" dirty="0">
                <a:solidFill>
                  <a:schemeClr val="accent1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command to list the files in</a:t>
            </a:r>
          </a:p>
          <a:p>
            <a:pPr marL="0" indent="0">
              <a:buNone/>
            </a:pPr>
            <a:r>
              <a:rPr lang="fr-FR" altLang="zh-TW" dirty="0">
                <a:solidFill>
                  <a:srgbClr val="5A8B39"/>
                </a:solidFill>
              </a:rPr>
              <a:t>/content/examples/fast_neural_style/neural_style</a:t>
            </a:r>
            <a:r>
              <a:rPr lang="en-US" altLang="zh-TW" dirty="0">
                <a:solidFill>
                  <a:srgbClr val="5A8B39"/>
                </a:solidFill>
              </a:rPr>
              <a:t>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F77A4C-37ED-4CB2-AA55-5851B407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A6D5BBC-0155-2460-CD81-81E01339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21" y="3753294"/>
            <a:ext cx="11197558" cy="69076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DCAFDDA-69A2-29D8-2652-94CF69AE5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65" y="4667295"/>
            <a:ext cx="10080470" cy="8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A832E8-F047-483D-AE32-8C922158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List Files 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F33012-5F4D-412C-8309-B2BAC5222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767867"/>
          </a:xfrm>
        </p:spPr>
        <p:txBody>
          <a:bodyPr/>
          <a:lstStyle/>
          <a:p>
            <a:pPr marL="230400" indent="-230400">
              <a:buFont typeface="Arial" panose="020B0604020202020204" pitchFamily="34" charset="0"/>
              <a:buChar char="•"/>
            </a:pPr>
            <a:r>
              <a:rPr lang="en-US" altLang="zh-TW" sz="3200" dirty="0"/>
              <a:t>Use</a:t>
            </a:r>
            <a:r>
              <a:rPr lang="en-US" altLang="zh-TW" sz="3200" dirty="0">
                <a:solidFill>
                  <a:schemeClr val="accent1"/>
                </a:solidFill>
              </a:rPr>
              <a:t> </a:t>
            </a:r>
            <a:r>
              <a:rPr lang="en-US" altLang="zh-TW" sz="3200" b="1" dirty="0">
                <a:solidFill>
                  <a:srgbClr val="0000FF"/>
                </a:solidFill>
              </a:rPr>
              <a:t>ls –R</a:t>
            </a:r>
            <a:r>
              <a:rPr lang="zh-TW" altLang="en-US" sz="3200" b="1" i="1" dirty="0">
                <a:solidFill>
                  <a:schemeClr val="accent1"/>
                </a:solidFill>
              </a:rPr>
              <a:t> </a:t>
            </a:r>
            <a:r>
              <a:rPr lang="en-US" altLang="zh-TW" sz="3200" dirty="0">
                <a:solidFill>
                  <a:srgbClr val="000000"/>
                </a:solidFill>
              </a:rPr>
              <a:t>command to list the files in </a:t>
            </a:r>
            <a:r>
              <a:rPr lang="fr-FR" altLang="zh-TW" sz="3200" dirty="0">
                <a:solidFill>
                  <a:srgbClr val="5A8B39"/>
                </a:solidFill>
              </a:rPr>
              <a:t>/content/data</a:t>
            </a:r>
            <a:endParaRPr lang="en-US" altLang="zh-TW" sz="3200" dirty="0">
              <a:solidFill>
                <a:srgbClr val="5A8B39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DBCF33-6FDB-492C-BDC4-3683C44D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08BEFFD-F65E-E23E-EEF5-80F4AB69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48" y="2147777"/>
            <a:ext cx="4962304" cy="67996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9F7BA15-46D1-A7D6-AF20-A2227CFA9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848" y="2915644"/>
            <a:ext cx="4210494" cy="3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9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5C234-5C0B-4587-822C-97FB8ED0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/>
              <a:t>Append Directory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0B38-603B-411B-8924-F157E526F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27561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sz="3200" dirty="0"/>
              <a:t>Append directory </a:t>
            </a:r>
            <a:r>
              <a:rPr lang="en-US" altLang="zh-TW" sz="3200" dirty="0">
                <a:solidFill>
                  <a:srgbClr val="5A8B39"/>
                </a:solidFill>
              </a:rPr>
              <a:t>/content/examples/</a:t>
            </a:r>
            <a:r>
              <a:rPr lang="en-US" altLang="zh-TW" sz="3200" dirty="0" err="1">
                <a:solidFill>
                  <a:srgbClr val="5A8B39"/>
                </a:solidFill>
              </a:rPr>
              <a:t>fast_neural_style</a:t>
            </a:r>
            <a:r>
              <a:rPr lang="en-US" altLang="zh-TW" sz="3200" dirty="0">
                <a:solidFill>
                  <a:srgbClr val="5A8B39"/>
                </a:solidFill>
              </a:rPr>
              <a:t>/</a:t>
            </a:r>
            <a:r>
              <a:rPr lang="en-US" altLang="zh-TW" sz="3200" dirty="0" err="1">
                <a:solidFill>
                  <a:srgbClr val="5A8B39"/>
                </a:solidFill>
              </a:rPr>
              <a:t>neural_style</a:t>
            </a:r>
            <a:endParaRPr lang="en-US" altLang="zh-TW" sz="3200" dirty="0">
              <a:solidFill>
                <a:srgbClr val="5A8B39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sys</a:t>
            </a:r>
            <a:r>
              <a:rPr lang="en-US" altLang="zh-TW" dirty="0"/>
              <a:t> module mainly used to handle Python runtime configuration, so that it can interact with the system environment outside the current program.</a:t>
            </a:r>
            <a:endParaRPr lang="zh-TW" altLang="en-US" dirty="0"/>
          </a:p>
          <a:p>
            <a:endParaRPr lang="zh-TW" altLang="en-US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A62E60-A92A-46D7-9AFE-0CA3BD91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FC6E64-A13C-E36F-2B59-84370936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93" y="4144375"/>
            <a:ext cx="9231013" cy="123842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0305E8-90B5-E908-56F9-16FA825D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93" y="5414084"/>
            <a:ext cx="6725589" cy="74305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124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68340-98D0-4D9B-BF00-72EA2E3B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Torch and </a:t>
            </a:r>
            <a:r>
              <a:rPr lang="en-US" altLang="zh-TW" dirty="0" err="1"/>
              <a:t>Torchvision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00172C-77B9-4F9C-BB58-DF32C1C53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573394" cy="471392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b="1" dirty="0">
                <a:solidFill>
                  <a:srgbClr val="0000FF"/>
                </a:solidFill>
              </a:rPr>
              <a:t>Torch</a:t>
            </a:r>
            <a:r>
              <a:rPr lang="en-US" altLang="zh-TW" dirty="0"/>
              <a:t> is an open-source machine learning library, a scientific computing framework. 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TW" dirty="0"/>
              <a:t>The </a:t>
            </a:r>
            <a:r>
              <a:rPr lang="en-US" altLang="zh-TW" b="1" dirty="0" err="1">
                <a:solidFill>
                  <a:srgbClr val="0000FF"/>
                </a:solidFill>
              </a:rPr>
              <a:t>torchvision</a:t>
            </a:r>
            <a:r>
              <a:rPr lang="en-US" altLang="zh-TW" dirty="0"/>
              <a:t> package consists of popular datasets, model architectures, and common image transformations for computer vision.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8C5B5D-04E0-4ED5-8BED-3C74249F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E9D073-B6AE-B866-4757-6335DC6F517E}"/>
              </a:ext>
            </a:extLst>
          </p:cNvPr>
          <p:cNvSpPr/>
          <p:nvPr/>
        </p:nvSpPr>
        <p:spPr>
          <a:xfrm>
            <a:off x="14813" y="6613723"/>
            <a:ext cx="34726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https://pypi.org/project/torch/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3B20192-CB6E-AE7A-78AD-2E9CC3C8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923" y="4160420"/>
            <a:ext cx="7742154" cy="111550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4" descr="Torch logo">
            <a:extLst>
              <a:ext uri="{FF2B5EF4-FFF2-40B4-BE49-F238E27FC236}">
                <a16:creationId xmlns:a16="http://schemas.microsoft.com/office/drawing/2014/main" id="{96903AAA-E979-8ACA-1977-FD493445B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289" y="4144766"/>
            <a:ext cx="2080326" cy="208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98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BB04A-AC77-4C7D-A4DD-275DB29B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</a:t>
            </a:r>
            <a:r>
              <a:rPr lang="en-US" altLang="zh-TW" dirty="0"/>
              <a:t>Python Imaging Library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4BA239-57EC-4F16-B717-B3AF5830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7A5D1F7-6832-3966-CEB2-0ED6501D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2288323"/>
          </a:xfrm>
        </p:spPr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0000FF"/>
                </a:solidFill>
              </a:rPr>
              <a:t>Python Imaging Library (PIL) </a:t>
            </a:r>
            <a:r>
              <a:rPr lang="en-US" altLang="zh-TW" dirty="0"/>
              <a:t>is a free and open-source additional library base on Python for opening, manipulating, and saving many different image file formats.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9DB4504-236A-C455-82C7-B27610279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47" y="3235694"/>
            <a:ext cx="7911706" cy="107388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7483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AD4E0C-B9F4-43B8-8197-127C846D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</a:t>
            </a:r>
            <a:r>
              <a:rPr lang="en-US" altLang="zh-TW" dirty="0"/>
              <a:t>Matplotlib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67FE4C-3FB3-47C8-963A-B58BD4F10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1"/>
            <a:ext cx="11211098" cy="714704"/>
          </a:xfrm>
        </p:spPr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Matplotlib</a:t>
            </a:r>
            <a:r>
              <a:rPr lang="en-US" altLang="zh-TW" dirty="0"/>
              <a:t> is a plotting library for Python.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743638-9700-420A-890E-4820D4F3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7FC19C0-3617-14E4-A1E3-79EB5337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25" y="3967600"/>
            <a:ext cx="2388750" cy="23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F04CBAD-E5DE-7DA7-51D4-36BCE4446E87}"/>
              </a:ext>
            </a:extLst>
          </p:cNvPr>
          <p:cNvSpPr/>
          <p:nvPr/>
        </p:nvSpPr>
        <p:spPr>
          <a:xfrm>
            <a:off x="14812" y="6613723"/>
            <a:ext cx="2743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https://matplotlib.org/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91E040-F0B9-F165-A670-F2B70EA11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654" y="2066376"/>
            <a:ext cx="9480692" cy="16480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89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F1AD0-02F9-4627-A4D6-3860364D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of Style Transfer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17F81D-F670-4E1A-98F0-187283073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1"/>
            <a:ext cx="11211098" cy="1777960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sz="3800" dirty="0">
                <a:ea typeface="標楷體" panose="03000509000000000000" pitchFamily="65" charset="-120"/>
                <a:cs typeface="Times New Roman" panose="02020603050405020304" pitchFamily="18" charset="0"/>
              </a:rPr>
              <a:t>Style </a:t>
            </a:r>
            <a:r>
              <a:rPr lang="en-US" altLang="zh-TW" sz="3800" dirty="0">
                <a:cs typeface="Times New Roman" panose="02020603050405020304" pitchFamily="18" charset="0"/>
              </a:rPr>
              <a:t>t</a:t>
            </a:r>
            <a:r>
              <a:rPr lang="en-US" altLang="zh-TW" sz="3800" dirty="0">
                <a:ea typeface="標楷體" panose="03000509000000000000" pitchFamily="65" charset="-120"/>
                <a:cs typeface="Times New Roman" panose="02020603050405020304" pitchFamily="18" charset="0"/>
              </a:rPr>
              <a:t>ransfer use </a:t>
            </a:r>
            <a:r>
              <a:rPr lang="en-US" altLang="zh-TW" sz="3800" dirty="0">
                <a:solidFill>
                  <a:srgbClr val="0000FF"/>
                </a:solidFill>
                <a:cs typeface="Times New Roman" panose="02020603050405020304" pitchFamily="18" charset="0"/>
              </a:rPr>
              <a:t>c</a:t>
            </a:r>
            <a:r>
              <a:rPr lang="en-US" altLang="zh-TW" sz="38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onvolutional </a:t>
            </a:r>
            <a:r>
              <a:rPr lang="en-US" altLang="zh-TW" sz="3800" dirty="0">
                <a:solidFill>
                  <a:srgbClr val="0000FF"/>
                </a:solidFill>
                <a:cs typeface="Times New Roman" panose="02020603050405020304" pitchFamily="18" charset="0"/>
              </a:rPr>
              <a:t>n</a:t>
            </a:r>
            <a:r>
              <a:rPr lang="en-US" altLang="zh-TW" sz="38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eural </a:t>
            </a:r>
            <a:r>
              <a:rPr lang="en-US" altLang="zh-TW" sz="3800" dirty="0">
                <a:solidFill>
                  <a:srgbClr val="0000FF"/>
                </a:solidFill>
                <a:cs typeface="Times New Roman" panose="02020603050405020304" pitchFamily="18" charset="0"/>
              </a:rPr>
              <a:t>n</a:t>
            </a:r>
            <a:r>
              <a:rPr lang="en-US" altLang="zh-TW" sz="3800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etworks </a:t>
            </a:r>
            <a:r>
              <a:rPr lang="en-US" altLang="zh-TW" sz="3800" dirty="0">
                <a:ea typeface="標楷體" panose="03000509000000000000" pitchFamily="65" charset="-120"/>
                <a:cs typeface="Times New Roman" panose="02020603050405020304" pitchFamily="18" charset="0"/>
              </a:rPr>
              <a:t>to extract</a:t>
            </a:r>
            <a:r>
              <a:rPr lang="zh-TW" altLang="en-US" sz="3800" dirty="0"/>
              <a:t> the content of </a:t>
            </a:r>
            <a:r>
              <a:rPr lang="en-US" altLang="zh-TW" sz="3800" dirty="0"/>
              <a:t>both</a:t>
            </a:r>
            <a:r>
              <a:rPr lang="zh-TW" altLang="en-US" sz="3800" dirty="0"/>
              <a:t> the </a:t>
            </a:r>
            <a:r>
              <a:rPr lang="en-US" altLang="zh-TW" sz="3800" dirty="0">
                <a:solidFill>
                  <a:srgbClr val="0000FF"/>
                </a:solidFill>
              </a:rPr>
              <a:t>c</a:t>
            </a:r>
            <a:r>
              <a:rPr lang="zh-TW" altLang="en-US" sz="3800" dirty="0">
                <a:solidFill>
                  <a:srgbClr val="0000FF"/>
                </a:solidFill>
              </a:rPr>
              <a:t>ontent </a:t>
            </a:r>
            <a:r>
              <a:rPr lang="en-US" altLang="zh-TW" sz="3800" dirty="0">
                <a:solidFill>
                  <a:srgbClr val="0000FF"/>
                </a:solidFill>
              </a:rPr>
              <a:t>i</a:t>
            </a:r>
            <a:r>
              <a:rPr lang="zh-TW" altLang="en-US" sz="3800" dirty="0">
                <a:solidFill>
                  <a:srgbClr val="0000FF"/>
                </a:solidFill>
              </a:rPr>
              <a:t>mage </a:t>
            </a:r>
            <a:r>
              <a:rPr lang="zh-TW" altLang="en-US" sz="3800" dirty="0"/>
              <a:t>and the style of the </a:t>
            </a:r>
            <a:r>
              <a:rPr lang="en-US" altLang="zh-TW" sz="3800" dirty="0">
                <a:solidFill>
                  <a:srgbClr val="0000FF"/>
                </a:solidFill>
              </a:rPr>
              <a:t>s</a:t>
            </a:r>
            <a:r>
              <a:rPr lang="zh-TW" altLang="en-US" sz="3800" dirty="0">
                <a:solidFill>
                  <a:srgbClr val="0000FF"/>
                </a:solidFill>
              </a:rPr>
              <a:t>tyle </a:t>
            </a:r>
            <a:r>
              <a:rPr lang="en-US" altLang="zh-TW" sz="3800" dirty="0" err="1">
                <a:solidFill>
                  <a:srgbClr val="0000FF"/>
                </a:solidFill>
              </a:rPr>
              <a:t>i</a:t>
            </a:r>
            <a:r>
              <a:rPr lang="zh-TW" altLang="en-US" sz="3800" dirty="0">
                <a:solidFill>
                  <a:srgbClr val="0000FF"/>
                </a:solidFill>
              </a:rPr>
              <a:t>mage</a:t>
            </a:r>
            <a:r>
              <a:rPr lang="en-US" altLang="zh-TW" sz="3800" dirty="0"/>
              <a:t>,</a:t>
            </a:r>
            <a:r>
              <a:rPr lang="en-US" altLang="zh-TW" sz="3800" dirty="0">
                <a:ea typeface="標楷體" panose="03000509000000000000" pitchFamily="65" charset="-120"/>
                <a:cs typeface="Times New Roman" panose="02020603050405020304" pitchFamily="18" charset="0"/>
              </a:rPr>
              <a:t> and blend them into another image.</a:t>
            </a:r>
            <a:endParaRPr lang="zh-TW" altLang="en-US" sz="3800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D922FD-9558-4ECE-B818-2D843297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55E494-8811-4B10-FC70-FC67A9B5E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2" y="4141087"/>
            <a:ext cx="1660055" cy="24716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1ED69A1-38CF-37F5-6C88-6A86EA8DE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37" y="2928550"/>
            <a:ext cx="1654750" cy="11110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CDC5D7-0FCE-4E83-5DC8-79371EB57E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052" y="2934019"/>
            <a:ext cx="2467425" cy="3678706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C68B20C-D4E5-2C11-EAF4-656701A7ADFA}"/>
              </a:ext>
            </a:extLst>
          </p:cNvPr>
          <p:cNvCxnSpPr/>
          <p:nvPr/>
        </p:nvCxnSpPr>
        <p:spPr>
          <a:xfrm>
            <a:off x="3091772" y="3517432"/>
            <a:ext cx="857839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48A01A3-8F10-2E21-A717-CAE3396FA5B2}"/>
              </a:ext>
            </a:extLst>
          </p:cNvPr>
          <p:cNvCxnSpPr/>
          <p:nvPr/>
        </p:nvCxnSpPr>
        <p:spPr>
          <a:xfrm>
            <a:off x="3091773" y="5333538"/>
            <a:ext cx="857839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E47EE4F-E9A5-D396-8F24-F04697F7D552}"/>
              </a:ext>
            </a:extLst>
          </p:cNvPr>
          <p:cNvSpPr/>
          <p:nvPr/>
        </p:nvSpPr>
        <p:spPr>
          <a:xfrm>
            <a:off x="4299039" y="2969922"/>
            <a:ext cx="2635832" cy="3351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/>
              <a:t>Style </a:t>
            </a:r>
          </a:p>
          <a:p>
            <a:pPr algn="ctr"/>
            <a:r>
              <a:rPr lang="en-US" altLang="zh-TW" sz="4400" dirty="0"/>
              <a:t>Transfer</a:t>
            </a:r>
            <a:endParaRPr lang="zh-TW" altLang="en-US" sz="4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F5E98AA-CF0B-F411-33BE-E5C05E7DE15A}"/>
              </a:ext>
            </a:extLst>
          </p:cNvPr>
          <p:cNvCxnSpPr/>
          <p:nvPr/>
        </p:nvCxnSpPr>
        <p:spPr>
          <a:xfrm>
            <a:off x="7218650" y="4642367"/>
            <a:ext cx="1162050" cy="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EF2FF99-1DDA-9822-C5CF-6A5F132B6D83}"/>
              </a:ext>
            </a:extLst>
          </p:cNvPr>
          <p:cNvSpPr/>
          <p:nvPr/>
        </p:nvSpPr>
        <p:spPr>
          <a:xfrm>
            <a:off x="0" y="6598364"/>
            <a:ext cx="98032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https://decomyplace.com/n.php?id=6539; https://zh.wikipedia.org/wiki/%E8%92%99%E5%A8%9C%E4%B8%BD%E8%8E%8E</a:t>
            </a:r>
          </a:p>
        </p:txBody>
      </p:sp>
    </p:spTree>
    <p:extLst>
      <p:ext uri="{BB962C8B-B14F-4D97-AF65-F5344CB8AC3E}">
        <p14:creationId xmlns:p14="http://schemas.microsoft.com/office/powerpoint/2010/main" val="417770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677E65-97C8-4194-9779-D9F9A1C3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Determine the Directories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97356E-1D35-4FAB-8D52-AB8C3592E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content_path</a:t>
            </a:r>
            <a:r>
              <a:rPr lang="en-US" altLang="zh-TW" sz="3200" b="1" dirty="0"/>
              <a:t>:</a:t>
            </a:r>
            <a:r>
              <a:rPr lang="en-US" altLang="zh-TW" sz="3200" b="1" dirty="0">
                <a:solidFill>
                  <a:srgbClr val="0000FF"/>
                </a:solidFill>
              </a:rPr>
              <a:t> </a:t>
            </a:r>
            <a:r>
              <a:rPr lang="en-US" altLang="zh-TW" sz="3200" dirty="0"/>
              <a:t>directory of the content image.</a:t>
            </a:r>
          </a:p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style_path</a:t>
            </a:r>
            <a:r>
              <a:rPr lang="en-US" altLang="zh-TW" sz="3200" b="1" dirty="0"/>
              <a:t>:</a:t>
            </a:r>
            <a:r>
              <a:rPr lang="en-US" altLang="zh-TW" sz="3200" b="1" dirty="0">
                <a:solidFill>
                  <a:srgbClr val="0000FF"/>
                </a:solidFill>
              </a:rPr>
              <a:t> </a:t>
            </a:r>
            <a:r>
              <a:rPr lang="en-US" altLang="zh-TW" sz="3200" dirty="0"/>
              <a:t>directory of the style image.</a:t>
            </a:r>
          </a:p>
          <a:p>
            <a:pPr marL="285750" indent="-285750"/>
            <a:r>
              <a:rPr lang="en-US" altLang="zh-TW" sz="3200" b="1" dirty="0" err="1">
                <a:solidFill>
                  <a:srgbClr val="0000FF"/>
                </a:solidFill>
              </a:rPr>
              <a:t>model_path</a:t>
            </a:r>
            <a:r>
              <a:rPr lang="en-US" altLang="zh-TW" sz="3200" b="1" dirty="0"/>
              <a:t>:</a:t>
            </a:r>
            <a:r>
              <a:rPr lang="en-US" altLang="zh-TW" sz="3200" b="1" dirty="0">
                <a:solidFill>
                  <a:srgbClr val="0000FF"/>
                </a:solidFill>
              </a:rPr>
              <a:t> </a:t>
            </a:r>
            <a:r>
              <a:rPr lang="en-US" altLang="zh-TW" sz="3200" dirty="0"/>
              <a:t>directory of the trained model.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693450-4D9E-4209-ADAD-4820508F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22BAEE4-D3BC-E9FD-5A9D-32CB7815C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51" y="3207461"/>
            <a:ext cx="10242698" cy="201175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81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A9C42-8D48-45B4-9C1F-F42FD60A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70" dirty="0"/>
              <a:t>Display the Imported Image</a:t>
            </a:r>
            <a:endParaRPr lang="zh-TW" altLang="en-US" spc="-7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94A141-9D79-4FC6-9B6D-94C70E8CA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Then, load the </a:t>
            </a:r>
            <a:r>
              <a:rPr lang="en-US" altLang="zh-TW" b="1" dirty="0">
                <a:solidFill>
                  <a:srgbClr val="0000FF"/>
                </a:solidFill>
              </a:rPr>
              <a:t>content image </a:t>
            </a:r>
            <a:r>
              <a:rPr lang="en-US" altLang="zh-TW" dirty="0"/>
              <a:t>and </a:t>
            </a:r>
            <a:r>
              <a:rPr lang="en-US" altLang="zh-TW" b="1" dirty="0">
                <a:solidFill>
                  <a:srgbClr val="0000FF"/>
                </a:solidFill>
              </a:rPr>
              <a:t>style image </a:t>
            </a:r>
            <a:r>
              <a:rPr lang="en-US" altLang="zh-TW" dirty="0"/>
              <a:t>from the certain path.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361708-09B4-45D1-8B64-EBACE2CC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41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30B63F-DDA8-E1C2-2DD9-AC691725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0" y="2578632"/>
            <a:ext cx="10934740" cy="211588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240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0DCBA0-0EEF-4BAE-8460-441013CE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pc="-70" dirty="0"/>
              <a:t>Display the Imported Image (Cont’d)</a:t>
            </a:r>
            <a:endParaRPr lang="zh-TW" altLang="en-US" spc="-70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FBF23C0-B444-1E8B-1F36-986B8FC2A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F7B0DF-EB03-4B64-8892-DED4B9F4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7A3A58B-175B-5377-B268-B0B3A826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7" y="1491530"/>
            <a:ext cx="4028540" cy="48648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59651C2-7D70-6523-8C1D-6FC9C9E19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29" y="2279094"/>
            <a:ext cx="2455155" cy="36466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8DC3A4-AE3B-CE67-C10F-19B3AA3EEB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96" y="3015941"/>
            <a:ext cx="3228090" cy="2172932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DFA263FF-1541-D97C-FDB2-15F12C7A1413}"/>
              </a:ext>
            </a:extLst>
          </p:cNvPr>
          <p:cNvSpPr txBox="1">
            <a:spLocks/>
          </p:cNvSpPr>
          <p:nvPr/>
        </p:nvSpPr>
        <p:spPr>
          <a:xfrm>
            <a:off x="5148340" y="1776962"/>
            <a:ext cx="2676181" cy="4907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576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2800" dirty="0"/>
              <a:t>Content image</a:t>
            </a:r>
            <a:endParaRPr lang="zh-TW" altLang="en-US" sz="2800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40F28F77-9774-0245-BD8B-49D7B7DBEB1A}"/>
              </a:ext>
            </a:extLst>
          </p:cNvPr>
          <p:cNvSpPr txBox="1">
            <a:spLocks/>
          </p:cNvSpPr>
          <p:nvPr/>
        </p:nvSpPr>
        <p:spPr>
          <a:xfrm>
            <a:off x="8616704" y="2521817"/>
            <a:ext cx="2676181" cy="49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2800" dirty="0"/>
              <a:t>Style image</a:t>
            </a:r>
            <a:endParaRPr lang="zh-TW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46F8C3-1B37-A030-8984-3225E8D1C791}"/>
              </a:ext>
            </a:extLst>
          </p:cNvPr>
          <p:cNvSpPr/>
          <p:nvPr/>
        </p:nvSpPr>
        <p:spPr>
          <a:xfrm>
            <a:off x="0" y="6462382"/>
            <a:ext cx="683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https://zh.wikipedia.org/wiki/%E8%92%99%E5%A8%9C%E4%B8%BD%E8%8E%8E</a:t>
            </a:r>
          </a:p>
        </p:txBody>
      </p:sp>
    </p:spTree>
    <p:extLst>
      <p:ext uri="{BB962C8B-B14F-4D97-AF65-F5344CB8AC3E}">
        <p14:creationId xmlns:p14="http://schemas.microsoft.com/office/powerpoint/2010/main" val="2831917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B1D1B3-F549-40D0-9BD2-8F60DD92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Running Model on CPU or GPU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1622C-882B-4C5F-ABBE-0EBE1F235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Set the program to run on the </a:t>
            </a:r>
            <a:r>
              <a:rPr lang="en-US" altLang="zh-TW" b="1" dirty="0">
                <a:solidFill>
                  <a:srgbClr val="0000FF"/>
                </a:solidFill>
              </a:rPr>
              <a:t>CPU</a:t>
            </a:r>
            <a:r>
              <a:rPr lang="en-US" altLang="zh-TW" dirty="0"/>
              <a:t>.</a:t>
            </a:r>
            <a:endParaRPr lang="en-US" altLang="zh-TW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54FC53-9938-443A-A18D-E1001ECD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5" name="內容版面配置區 14">
            <a:extLst>
              <a:ext uri="{FF2B5EF4-FFF2-40B4-BE49-F238E27FC236}">
                <a16:creationId xmlns:a16="http://schemas.microsoft.com/office/drawing/2014/main" id="{1E0885A6-C736-30BC-0B94-F410A555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96" y="2101075"/>
            <a:ext cx="9926808" cy="17629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895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6CDD6-B857-4AD0-92D9-A615FAD3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Array to Tensor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F46A39E-A4DC-4268-AED1-A9AD4722B0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0"/>
                <a:ext cx="11211098" cy="2979439"/>
              </a:xfrm>
            </p:spPr>
            <p:txBody>
              <a:bodyPr>
                <a:normAutofit/>
              </a:bodyPr>
              <a:lstStyle/>
              <a:p>
                <a:pPr marL="285750" indent="-285750"/>
                <a:r>
                  <a:rPr lang="en-US" altLang="zh-TW" spc="-50" dirty="0"/>
                  <a:t>Transform the </a:t>
                </a:r>
                <a:r>
                  <a:rPr lang="en-US" altLang="zh-TW" b="1" spc="-50" dirty="0">
                    <a:solidFill>
                      <a:srgbClr val="0000FF"/>
                    </a:solidFill>
                  </a:rPr>
                  <a:t>array</a:t>
                </a:r>
                <a:r>
                  <a:rPr lang="en-US" altLang="zh-TW" spc="-5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pc="-50" dirty="0"/>
                  <a:t>with </a:t>
                </a:r>
                <a14:m>
                  <m:oMath xmlns:m="http://schemas.openxmlformats.org/officeDocument/2006/math">
                    <m:r>
                      <a:rPr lang="en-US" altLang="zh-TW" i="0" spc="-5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TW" i="0" spc="-5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0" spc="-5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0" spc="-5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i="0" spc="-5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0" spc="-5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TW" i="0" spc="-5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TW" spc="-50" dirty="0"/>
                  <a:t>and range is </a:t>
                </a:r>
                <a14:m>
                  <m:oMath xmlns:m="http://schemas.openxmlformats.org/officeDocument/2006/math">
                    <m:r>
                      <a:rPr lang="en-US" altLang="zh-TW" i="1" spc="-5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i="1" spc="-5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0, 255] </m:t>
                    </m:r>
                  </m:oMath>
                </a14:m>
                <a:r>
                  <a:rPr lang="en-US" altLang="zh-TW" spc="-50" dirty="0"/>
                  <a:t>to a </a:t>
                </a:r>
                <a:r>
                  <a:rPr lang="en-US" altLang="zh-TW" b="1" spc="-50" dirty="0">
                    <a:solidFill>
                      <a:srgbClr val="C00000"/>
                    </a:solidFill>
                  </a:rPr>
                  <a:t>tensor</a:t>
                </a:r>
                <a:r>
                  <a:rPr lang="en-US" altLang="zh-TW" spc="-5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pc="-50" dirty="0"/>
                  <a:t>with </a:t>
                </a:r>
                <a14:m>
                  <m:oMath xmlns:m="http://schemas.openxmlformats.org/officeDocument/2006/math">
                    <m:r>
                      <a:rPr lang="en-US" altLang="zh-TW" i="0" spc="-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TW" i="0" spc="-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TW" i="0" spc="-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0" spc="-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0" spc="-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0" spc="-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i="0" spc="-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TW" spc="-50" dirty="0"/>
                  <a:t>and range is </a:t>
                </a:r>
                <a14:m>
                  <m:oMath xmlns:m="http://schemas.openxmlformats.org/officeDocument/2006/math">
                    <m:r>
                      <a:rPr lang="en-US" altLang="zh-TW" i="1" spc="-5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[0, 1.0]</m:t>
                    </m:r>
                  </m:oMath>
                </a14:m>
                <a:r>
                  <a:rPr lang="en-US" altLang="zh-TW" spc="-50" dirty="0"/>
                  <a:t>.</a:t>
                </a:r>
              </a:p>
              <a:p>
                <a:pPr marL="742950" lvl="1" indent="-285750"/>
                <a:r>
                  <a:rPr lang="en-US" altLang="zh-TW" sz="3200" dirty="0"/>
                  <a:t>H = Height</a:t>
                </a:r>
              </a:p>
              <a:p>
                <a:pPr marL="742950" lvl="1" indent="-285750"/>
                <a:r>
                  <a:rPr lang="en-US" altLang="zh-TW" sz="3200" dirty="0"/>
                  <a:t>W = Width</a:t>
                </a:r>
              </a:p>
              <a:p>
                <a:pPr marL="742950" lvl="1" indent="-285750"/>
                <a:r>
                  <a:rPr lang="en-US" altLang="zh-TW" sz="3200" dirty="0"/>
                  <a:t>C = Channel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F46A39E-A4DC-4268-AED1-A9AD4722B0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0"/>
                <a:ext cx="11211098" cy="2979439"/>
              </a:xfrm>
              <a:blipFill>
                <a:blip r:embed="rId3"/>
                <a:stretch>
                  <a:fillRect l="-1250" t="-24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6E4D7A-63EE-4016-B91E-C8FA37AF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814F209B-3162-D2A6-3705-5A7A9F1A43C3}"/>
              </a:ext>
            </a:extLst>
          </p:cNvPr>
          <p:cNvSpPr/>
          <p:nvPr/>
        </p:nvSpPr>
        <p:spPr>
          <a:xfrm>
            <a:off x="4376059" y="5049936"/>
            <a:ext cx="1052623" cy="425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7F620E-8846-AB59-7E0D-E0ED27978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4" y="4163775"/>
            <a:ext cx="3279540" cy="2329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95D516-B30C-A172-FE3A-7AEC96ED3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416" y="4098037"/>
            <a:ext cx="5723596" cy="25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93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6CDD6-B857-4AD0-92D9-A615FAD3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Array to Tensor (Cont’d)</a:t>
            </a:r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FB71C9DC-A766-03E2-8B2F-7C962721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1"/>
            <a:ext cx="11319164" cy="2049090"/>
          </a:xfrm>
        </p:spPr>
        <p:txBody>
          <a:bodyPr/>
          <a:lstStyle/>
          <a:p>
            <a:r>
              <a:rPr lang="en-US" altLang="zh-TW" dirty="0"/>
              <a:t>First, we try to print our </a:t>
            </a:r>
            <a:r>
              <a:rPr lang="en-US" altLang="zh-TW" b="1" dirty="0" err="1">
                <a:solidFill>
                  <a:srgbClr val="0000FF"/>
                </a:solidFill>
              </a:rPr>
              <a:t>content_image</a:t>
            </a:r>
            <a:r>
              <a:rPr lang="en-US" altLang="zh-TW" dirty="0"/>
              <a:t>, as you can see, the output shows the array of our image.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6E4D7A-63EE-4016-B91E-C8FA37AF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196F8D4-68D3-D314-5510-39C8D531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03" y="2482612"/>
            <a:ext cx="5514212" cy="104224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C1427F8-97F5-B126-1DC6-D8F70B70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203" y="3589413"/>
            <a:ext cx="2803249" cy="31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14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21E6DE7-4271-6305-DF7F-133F67992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319164" cy="2979439"/>
          </a:xfrm>
        </p:spPr>
        <p:txBody>
          <a:bodyPr/>
          <a:lstStyle/>
          <a:p>
            <a:r>
              <a:rPr lang="en-US" altLang="zh-TW" dirty="0"/>
              <a:t>Now, we transfer the array to tensor.</a:t>
            </a:r>
            <a:endParaRPr lang="zh-TW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26CDD6-B857-4AD0-92D9-A615FAD3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Array to Tensor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6E4D7A-63EE-4016-B91E-C8FA37AF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F54E748-7BAD-AA29-2569-8EE0E06B4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44" y="2338329"/>
            <a:ext cx="6143312" cy="15927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3B7225D-32BE-6E2B-7006-AF69933B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344" y="4133742"/>
            <a:ext cx="4501192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24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6CDD6-B857-4AD0-92D9-A615FAD3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pc="-100" dirty="0"/>
              <a:t>Add a New Dimension to the Tensor</a:t>
            </a:r>
            <a:endParaRPr lang="zh-TW" altLang="en-US" spc="-100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5479BBE-E862-609A-BFE4-FD1F1A639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6E4D7A-63EE-4016-B91E-C8FA37AF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1DFD29-7806-7672-F6FA-73F3A342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195" y="1795118"/>
            <a:ext cx="3496163" cy="82879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DEF7C5-739F-DAA7-B4F0-97F02394E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195" y="2695227"/>
            <a:ext cx="5001848" cy="5294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4F598A9-3B42-1376-5692-74A7BDD22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195" y="3728533"/>
            <a:ext cx="8487960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CB8AB19-5E69-09FE-9A4B-6044308C5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195" y="5391065"/>
            <a:ext cx="5640748" cy="5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8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EA72D-C868-492A-B66D-EA0D639B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202124"/>
                </a:solidFill>
              </a:rPr>
              <a:t>Import Transfer Network and Trained Model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F07BA9-3147-4346-A7B3-BF59B226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781F03-C4DB-85CE-E478-0D5336D4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127" y="1870049"/>
            <a:ext cx="5658640" cy="239110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DE0B7BE-32C7-02AC-9D59-025D3254D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27" y="4374711"/>
            <a:ext cx="623974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80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C9642-AC79-4A95-9F16-0E9E9E87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Import Trained Model into Transfer Network</a:t>
            </a:r>
            <a:endParaRPr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51E04782-6765-2BA3-D6FB-937600F1B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756497"/>
            <a:ext cx="11211098" cy="1268269"/>
          </a:xfrm>
        </p:spPr>
        <p:txBody>
          <a:bodyPr/>
          <a:lstStyle/>
          <a:p>
            <a:r>
              <a:rPr lang="en-US" altLang="zh-TW" dirty="0"/>
              <a:t>Next, execute these weights into the transfer network, and you will see all keys matched successfully.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C257CC-1314-4BA5-ABA8-22212175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086BAEE-B9ED-6F9F-5872-85F869156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87" y="2921827"/>
            <a:ext cx="10501826" cy="141093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322E60-B660-FC3E-638E-C2F67241F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87" y="4495966"/>
            <a:ext cx="5772414" cy="6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0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2601119"/>
            <a:ext cx="10651374" cy="165576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zh-TW" sz="5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Convolutional Neural Network</a:t>
            </a:r>
            <a:br>
              <a:rPr lang="en-US" altLang="zh-TW" sz="5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5400" b="1" dirty="0">
                <a:latin typeface="+mn-lt"/>
                <a:ea typeface="標楷體" panose="03000509000000000000" pitchFamily="65" charset="-120"/>
                <a:cs typeface="Times New Roman" panose="02020603050405020304" pitchFamily="18" charset="0"/>
              </a:rPr>
              <a:t>(CNN)</a:t>
            </a:r>
            <a:endParaRPr lang="zh-TW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445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56AF5-B249-4852-9866-B5AFDED0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Network to Device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C9B8AB-D50D-409A-A895-5FD0E768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19443F-3CDC-D0B6-54E2-305F7FF0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793" y="2071005"/>
            <a:ext cx="6942414" cy="125167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5E3DBD-6EB5-71E2-3FAF-A849E811F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793" y="3421766"/>
            <a:ext cx="6883680" cy="2810392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1E7D2338-FFD2-6643-3365-B1329049A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319164" cy="2979439"/>
          </a:xfrm>
        </p:spPr>
        <p:txBody>
          <a:bodyPr/>
          <a:lstStyle/>
          <a:p>
            <a:r>
              <a:rPr lang="en-US" altLang="zh-TW" dirty="0"/>
              <a:t>We can see the architecture of the transfer network.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1237362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67454-08F6-4DD6-8E31-422C0B55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Transfer Style to the Content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82171-C772-46D3-9C67-770BF8F8A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767867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0000FF"/>
                </a:solidFill>
              </a:rPr>
              <a:t>torch.no_grad</a:t>
            </a:r>
            <a:r>
              <a:rPr lang="en-US" altLang="zh-TW" b="1" dirty="0">
                <a:solidFill>
                  <a:srgbClr val="0000FF"/>
                </a:solidFill>
              </a:rPr>
              <a:t>()</a:t>
            </a:r>
            <a:r>
              <a:rPr lang="en-US" altLang="zh-TW" b="1" dirty="0"/>
              <a:t>: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>
                <a:solidFill>
                  <a:srgbClr val="262626"/>
                </a:solidFill>
              </a:rPr>
              <a:t>disable gradient calculation.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D174B1-793D-4F83-A65A-187886F2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BAD211-A2BF-A509-81F6-7261F696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10" y="2110563"/>
            <a:ext cx="9580180" cy="237106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724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05794-A8DF-4A33-AF84-9493EA3A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Process the Output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F985DB-8E04-42AB-9C92-4AAD886AB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1"/>
            <a:ext cx="11211098" cy="757234"/>
          </a:xfrm>
        </p:spPr>
        <p:txBody>
          <a:bodyPr/>
          <a:lstStyle/>
          <a:p>
            <a:r>
              <a:rPr lang="en-US" altLang="zh-TW" sz="3200" dirty="0"/>
              <a:t>We need to remove a dimension from the output image.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6BBD5B-54E0-4127-9D0A-36B8FE15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32FDAB-F8C4-635C-3735-847130837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901" y="2279523"/>
            <a:ext cx="4660258" cy="3871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410CDA-901D-A848-ACE9-9181101E2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11" y="2287533"/>
            <a:ext cx="4769242" cy="371095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A9195200-64CC-8382-89CB-5A96A980DD7C}"/>
              </a:ext>
            </a:extLst>
          </p:cNvPr>
          <p:cNvSpPr/>
          <p:nvPr/>
        </p:nvSpPr>
        <p:spPr>
          <a:xfrm>
            <a:off x="5954636" y="2348035"/>
            <a:ext cx="378881" cy="250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5555EE-090B-1332-DB48-5AF915918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970" y="2963400"/>
            <a:ext cx="5268060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58FBE48-5DB7-87EE-81FC-D9C0FB7A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70" y="4642489"/>
            <a:ext cx="4985224" cy="4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80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05794-A8DF-4A33-AF84-9493EA3A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Process the Output Image (Cont’d)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AF985DB-8E04-42AB-9C92-4AAD886ABB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0"/>
                <a:ext cx="11211098" cy="129773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Clamp the value between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, then transform the 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tensor</a:t>
                </a:r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into an 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array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AF985DB-8E04-42AB-9C92-4AAD886ABB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0"/>
                <a:ext cx="11211098" cy="1297735"/>
              </a:xfrm>
              <a:blipFill>
                <a:blip r:embed="rId3"/>
                <a:stretch>
                  <a:fillRect l="-1250" t="-5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6BBD5B-54E0-4127-9D0A-36B8FE15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F5C377-19DE-A4C5-F08D-A51A8FE56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074" y="2598985"/>
            <a:ext cx="5915851" cy="1581371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9506845-FBC8-AA65-F306-12B22088D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586" y="4239803"/>
            <a:ext cx="5115680" cy="23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5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3440F-095D-4EE6-9B90-EE1DBA77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Process the Output Image (Cont’d)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2EDB80E-0E89-4933-BFBD-7C34C8EA32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0" y="1379911"/>
                <a:ext cx="11513707" cy="1171904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pc="-50" dirty="0">
                    <a:effectLst/>
                  </a:rPr>
                  <a:t>Transform the array with shape </a:t>
                </a:r>
                <a14:m>
                  <m:oMath xmlns:m="http://schemas.openxmlformats.org/officeDocument/2006/math">
                    <m:r>
                      <a:rPr lang="en-US" altLang="zh-TW" i="0" spc="-5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TW" i="0" spc="-5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TW" i="0" spc="-5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0" spc="-5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0" spc="-5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i="0" spc="-5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i="0" spc="-5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TW" spc="-50" dirty="0">
                    <a:effectLst/>
                  </a:rPr>
                  <a:t>to shape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spc="-50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i="0" spc="-50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i="0" spc="-50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i="0" spc="-50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TW" i="0" spc="-50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TW" i="0" spc="-50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US" altLang="zh-TW" spc="-50" dirty="0">
                    <a:effectLst/>
                  </a:rPr>
                  <a:t>, then transform data type from float point into an unsigned integer.</a:t>
                </a:r>
                <a:endParaRPr lang="en-US" altLang="zh-TW" spc="-5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2EDB80E-0E89-4933-BFBD-7C34C8EA32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0" y="1379911"/>
                <a:ext cx="11513707" cy="1171904"/>
              </a:xfrm>
              <a:blipFill>
                <a:blip r:embed="rId3"/>
                <a:stretch>
                  <a:fillRect l="-1218" t="-6218" r="-2118" b="-8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1F64A-B48E-4074-BF77-0B8696F1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961E61-B258-C6A2-391F-E027F9659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441" y="5846244"/>
            <a:ext cx="2129888" cy="363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756B1B9-6014-9717-0BDC-393FE301A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671" y="3777013"/>
            <a:ext cx="2116658" cy="3307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6F8EE0F-6EF7-CD67-11B5-14EDBE36D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761" y="2748113"/>
            <a:ext cx="2886478" cy="87642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BDA901D-BB6C-714A-8C33-E25189D3F3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11" y="4372462"/>
            <a:ext cx="10436978" cy="13274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4188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3440F-095D-4EE6-9B90-EE1DBA77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 the Output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1F64A-B48E-4074-BF77-0B8696F10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AC3D765-289A-5E70-B91D-8DC09C544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21" y="3237767"/>
            <a:ext cx="4812615" cy="190239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2D9A80B-0E76-8EA7-41FE-E0E29D6C1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98" y="2021582"/>
            <a:ext cx="3002434" cy="4334768"/>
          </a:xfrm>
          <a:prstGeom prst="rect">
            <a:avLst/>
          </a:prstGeom>
        </p:spPr>
      </p:pic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5215EFF8-9E17-E68F-1FF5-BA2E8407F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324" y="1632970"/>
            <a:ext cx="2676181" cy="49077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TW" sz="2800" dirty="0"/>
              <a:t>Output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16088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444DB6-CEF3-4C2B-A57F-FA1F234A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Exercise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815CBF6-814E-4945-8778-9359DD629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1"/>
                <a:ext cx="11211098" cy="1400612"/>
              </a:xfrm>
            </p:spPr>
            <p:txBody>
              <a:bodyPr/>
              <a:lstStyle/>
              <a:p>
                <a:r>
                  <a:rPr lang="en-US" altLang="zh-TW" dirty="0"/>
                  <a:t>Use all styles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from</a:t>
                </a:r>
                <a:r>
                  <a:rPr lang="en-US" altLang="zh-TW" sz="3200" b="1" dirty="0"/>
                  <a:t> </a:t>
                </a:r>
                <a:r>
                  <a:rPr lang="en-US" altLang="zh-TW" sz="3200" b="1" dirty="0">
                    <a:solidFill>
                      <a:srgbClr val="0000FF"/>
                    </a:solidFill>
                  </a:rPr>
                  <a:t>style</a:t>
                </a:r>
                <a14:m>
                  <m:oMath xmlns:m="http://schemas.openxmlformats.org/officeDocument/2006/math">
                    <m:r>
                      <a:rPr lang="en-US" altLang="zh-TW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𝟎𝟐</m:t>
                    </m:r>
                  </m:oMath>
                </a14:m>
                <a:r>
                  <a:rPr lang="en-US" altLang="zh-TW" sz="3200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3200" dirty="0"/>
                  <a:t>to </a:t>
                </a:r>
                <a:r>
                  <a:rPr lang="en-US" altLang="zh-TW" sz="3200" b="1" dirty="0">
                    <a:solidFill>
                      <a:srgbClr val="0000FF"/>
                    </a:solidFill>
                  </a:rPr>
                  <a:t>style</a:t>
                </a:r>
                <a14:m>
                  <m:oMath xmlns:m="http://schemas.openxmlformats.org/officeDocument/2006/math">
                    <m:r>
                      <a:rPr lang="en-US" altLang="zh-TW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altLang="zh-TW" sz="3200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3200" dirty="0"/>
                  <a:t>we provided for implementation.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815CBF6-814E-4945-8778-9359DD629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1"/>
                <a:ext cx="11211098" cy="1400612"/>
              </a:xfrm>
              <a:blipFill>
                <a:blip r:embed="rId3"/>
                <a:stretch>
                  <a:fillRect l="-1250" t="-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302A12-C85E-48AD-838F-E66D0858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AE786E-1FA3-118C-1614-58A91B743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03" y="2570532"/>
            <a:ext cx="9541794" cy="258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90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2859638"/>
            <a:ext cx="10651374" cy="1138723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/>
              <a:t>Our Style Transfer Model</a:t>
            </a:r>
          </a:p>
        </p:txBody>
      </p:sp>
    </p:spTree>
    <p:extLst>
      <p:ext uri="{BB962C8B-B14F-4D97-AF65-F5344CB8AC3E}">
        <p14:creationId xmlns:p14="http://schemas.microsoft.com/office/powerpoint/2010/main" val="11414823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A0D86-3024-424B-990E-AE8438E5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  <a:endParaRPr lang="zh-TW" altLang="en-US" dirty="0"/>
          </a:p>
        </p:txBody>
      </p:sp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B2434974-9409-3429-F09E-4CCA985B3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9562" y="3121475"/>
            <a:ext cx="7132876" cy="3600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620EC2-E9E6-4E97-9FDC-6D91C883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9" name="內容版面配置區 4">
            <a:extLst>
              <a:ext uri="{FF2B5EF4-FFF2-40B4-BE49-F238E27FC236}">
                <a16:creationId xmlns:a16="http://schemas.microsoft.com/office/drawing/2014/main" id="{ACD5E96A-7325-850D-7F28-E64B5C4A2BFB}"/>
              </a:ext>
            </a:extLst>
          </p:cNvPr>
          <p:cNvSpPr txBox="1">
            <a:spLocks/>
          </p:cNvSpPr>
          <p:nvPr/>
        </p:nvSpPr>
        <p:spPr>
          <a:xfrm>
            <a:off x="490451" y="1575736"/>
            <a:ext cx="11319164" cy="433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576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pc="-50" dirty="0"/>
              <a:t>Our style transfer model has an additional style predict network to calculate, and style features need to be extracted from a style image.</a:t>
            </a:r>
            <a:endParaRPr lang="zh-TW" altLang="en-US" spc="-5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46E57A0-0FB1-C3EF-1375-8E8F80753D20}"/>
              </a:ext>
            </a:extLst>
          </p:cNvPr>
          <p:cNvSpPr/>
          <p:nvPr/>
        </p:nvSpPr>
        <p:spPr>
          <a:xfrm>
            <a:off x="0" y="6665428"/>
            <a:ext cx="88773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solidFill>
                  <a:srgbClr val="D4D4D4"/>
                </a:solidFill>
              </a:rPr>
              <a:t>https://decomyplace.com/n.php?id=6539; https://zh.wikipedia.org/wiki/%E8%92%99%E5%A8%9C%E4%B8%BD%E8%8E%8E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CEED120B-A502-DEFE-DD8F-64ED055E5F32}"/>
              </a:ext>
            </a:extLst>
          </p:cNvPr>
          <p:cNvSpPr txBox="1">
            <a:spLocks/>
          </p:cNvSpPr>
          <p:nvPr/>
        </p:nvSpPr>
        <p:spPr>
          <a:xfrm>
            <a:off x="8480294" y="4086790"/>
            <a:ext cx="1446561" cy="407288"/>
          </a:xfrm>
          <a:prstGeom prst="rect">
            <a:avLst/>
          </a:prstGeom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Test</a:t>
            </a:r>
            <a:endParaRPr lang="zh-TW" altLang="en-US" sz="3600" b="1" dirty="0">
              <a:solidFill>
                <a:srgbClr val="C00000"/>
              </a:solidFill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BC6CA599-070D-C327-75F1-9A9738343F42}"/>
              </a:ext>
            </a:extLst>
          </p:cNvPr>
          <p:cNvSpPr txBox="1">
            <a:spLocks/>
          </p:cNvSpPr>
          <p:nvPr/>
        </p:nvSpPr>
        <p:spPr>
          <a:xfrm>
            <a:off x="8359933" y="2617904"/>
            <a:ext cx="1687284" cy="4072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0000FF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Train</a:t>
            </a:r>
            <a:endParaRPr lang="zh-TW" altLang="en-US" sz="3600" b="1" dirty="0">
              <a:solidFill>
                <a:srgbClr val="0000FF"/>
              </a:solidFill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59693B3-C69C-6FD5-D20C-86C7E311CC5C}"/>
              </a:ext>
            </a:extLst>
          </p:cNvPr>
          <p:cNvCxnSpPr>
            <a:cxnSpLocks/>
          </p:cNvCxnSpPr>
          <p:nvPr/>
        </p:nvCxnSpPr>
        <p:spPr>
          <a:xfrm>
            <a:off x="2635342" y="3198440"/>
            <a:ext cx="6813458" cy="1296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F010F0D-5F22-964E-049B-D695F03B04D7}"/>
              </a:ext>
            </a:extLst>
          </p:cNvPr>
          <p:cNvCxnSpPr>
            <a:cxnSpLocks/>
          </p:cNvCxnSpPr>
          <p:nvPr/>
        </p:nvCxnSpPr>
        <p:spPr>
          <a:xfrm>
            <a:off x="2529562" y="3121475"/>
            <a:ext cx="7293600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A3B6240-3687-1DB7-5511-2645821F304F}"/>
              </a:ext>
            </a:extLst>
          </p:cNvPr>
          <p:cNvCxnSpPr>
            <a:cxnSpLocks/>
          </p:cNvCxnSpPr>
          <p:nvPr/>
        </p:nvCxnSpPr>
        <p:spPr>
          <a:xfrm>
            <a:off x="2529562" y="6680857"/>
            <a:ext cx="7290000" cy="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263BDC3-BFF3-18D0-1B8D-0EFB9BB7577B}"/>
              </a:ext>
            </a:extLst>
          </p:cNvPr>
          <p:cNvCxnSpPr>
            <a:cxnSpLocks/>
          </p:cNvCxnSpPr>
          <p:nvPr/>
        </p:nvCxnSpPr>
        <p:spPr>
          <a:xfrm>
            <a:off x="2555257" y="3121475"/>
            <a:ext cx="0" cy="354395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099250E5-4E1E-2E2E-7914-510B9F11B057}"/>
              </a:ext>
            </a:extLst>
          </p:cNvPr>
          <p:cNvCxnSpPr>
            <a:cxnSpLocks/>
          </p:cNvCxnSpPr>
          <p:nvPr/>
        </p:nvCxnSpPr>
        <p:spPr>
          <a:xfrm>
            <a:off x="9790447" y="3121475"/>
            <a:ext cx="0" cy="354395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EEA2765-7DB6-4538-F58F-3C85421E1195}"/>
              </a:ext>
            </a:extLst>
          </p:cNvPr>
          <p:cNvCxnSpPr>
            <a:cxnSpLocks/>
          </p:cNvCxnSpPr>
          <p:nvPr/>
        </p:nvCxnSpPr>
        <p:spPr>
          <a:xfrm>
            <a:off x="2602005" y="6598709"/>
            <a:ext cx="429863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BD711C91-4FE7-051E-01D1-0B738AC2D756}"/>
              </a:ext>
            </a:extLst>
          </p:cNvPr>
          <p:cNvCxnSpPr>
            <a:cxnSpLocks/>
          </p:cNvCxnSpPr>
          <p:nvPr/>
        </p:nvCxnSpPr>
        <p:spPr>
          <a:xfrm flipV="1">
            <a:off x="2627722" y="3175993"/>
            <a:ext cx="0" cy="341699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6756B656-D3BC-8A77-31B5-BC468F16455C}"/>
              </a:ext>
            </a:extLst>
          </p:cNvPr>
          <p:cNvCxnSpPr>
            <a:cxnSpLocks/>
          </p:cNvCxnSpPr>
          <p:nvPr/>
        </p:nvCxnSpPr>
        <p:spPr>
          <a:xfrm flipV="1">
            <a:off x="6900639" y="4048860"/>
            <a:ext cx="0" cy="257769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D078EA4-B636-DA0E-8F10-76F963C8B16A}"/>
              </a:ext>
            </a:extLst>
          </p:cNvPr>
          <p:cNvCxnSpPr>
            <a:cxnSpLocks/>
          </p:cNvCxnSpPr>
          <p:nvPr/>
        </p:nvCxnSpPr>
        <p:spPr>
          <a:xfrm>
            <a:off x="6872064" y="4048859"/>
            <a:ext cx="2551336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D97866C4-D491-F098-18A9-9CBA9DF371A1}"/>
              </a:ext>
            </a:extLst>
          </p:cNvPr>
          <p:cNvCxnSpPr>
            <a:cxnSpLocks/>
          </p:cNvCxnSpPr>
          <p:nvPr/>
        </p:nvCxnSpPr>
        <p:spPr>
          <a:xfrm flipV="1">
            <a:off x="9420225" y="3192090"/>
            <a:ext cx="0" cy="882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720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A0D86-3024-424B-990E-AE8438E5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 </a:t>
            </a:r>
            <a:r>
              <a:rPr lang="en-US" altLang="zh-TW" dirty="0"/>
              <a:t>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620EC2-E9E6-4E97-9FDC-6D91C883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6" name="內容版面配置區 7">
            <a:extLst>
              <a:ext uri="{FF2B5EF4-FFF2-40B4-BE49-F238E27FC236}">
                <a16:creationId xmlns:a16="http://schemas.microsoft.com/office/drawing/2014/main" id="{E1C9C844-7C21-376F-03D0-49C35768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41" y="1896423"/>
            <a:ext cx="8550518" cy="43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144E05-8149-3709-E857-CC3AE7C34294}"/>
              </a:ext>
            </a:extLst>
          </p:cNvPr>
          <p:cNvSpPr/>
          <p:nvPr/>
        </p:nvSpPr>
        <p:spPr>
          <a:xfrm>
            <a:off x="0" y="6456032"/>
            <a:ext cx="683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https://zh.wikipedia.org/wiki/%E8%92%99%E5%A8%9C%E4%B8%BD%E8%8E%8E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44497A1-646F-DAED-896E-FE84FE9520A4}"/>
              </a:ext>
            </a:extLst>
          </p:cNvPr>
          <p:cNvSpPr txBox="1">
            <a:spLocks/>
          </p:cNvSpPr>
          <p:nvPr/>
        </p:nvSpPr>
        <p:spPr>
          <a:xfrm>
            <a:off x="8492983" y="3081337"/>
            <a:ext cx="1446561" cy="407288"/>
          </a:xfrm>
          <a:prstGeom prst="rect">
            <a:avLst/>
          </a:prstGeom>
        </p:spPr>
        <p:txBody>
          <a:bodyPr vert="horz" lIns="91440" tIns="45720" rIns="91440" bIns="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3600" b="1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Test</a:t>
            </a:r>
            <a:endParaRPr lang="zh-TW" altLang="en-US" sz="3600" b="1" dirty="0">
              <a:solidFill>
                <a:srgbClr val="C00000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AF7BCFB-38E1-CF0F-A28C-7F6C591D1FD7}"/>
              </a:ext>
            </a:extLst>
          </p:cNvPr>
          <p:cNvCxnSpPr>
            <a:cxnSpLocks/>
          </p:cNvCxnSpPr>
          <p:nvPr/>
        </p:nvCxnSpPr>
        <p:spPr>
          <a:xfrm>
            <a:off x="2022475" y="1896423"/>
            <a:ext cx="7720325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7629230-4CB9-269E-454B-8D8EB14C9273}"/>
              </a:ext>
            </a:extLst>
          </p:cNvPr>
          <p:cNvCxnSpPr>
            <a:cxnSpLocks/>
          </p:cNvCxnSpPr>
          <p:nvPr/>
        </p:nvCxnSpPr>
        <p:spPr>
          <a:xfrm>
            <a:off x="1993106" y="6213242"/>
            <a:ext cx="5097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C582D418-263C-3CC7-058E-82A2B2FA353A}"/>
              </a:ext>
            </a:extLst>
          </p:cNvPr>
          <p:cNvCxnSpPr>
            <a:cxnSpLocks/>
          </p:cNvCxnSpPr>
          <p:nvPr/>
        </p:nvCxnSpPr>
        <p:spPr>
          <a:xfrm flipV="1">
            <a:off x="2022475" y="1866900"/>
            <a:ext cx="0" cy="435190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8D2B2FF-271A-C811-6DDB-1A349A65F25E}"/>
              </a:ext>
            </a:extLst>
          </p:cNvPr>
          <p:cNvCxnSpPr>
            <a:cxnSpLocks/>
          </p:cNvCxnSpPr>
          <p:nvPr/>
        </p:nvCxnSpPr>
        <p:spPr>
          <a:xfrm flipV="1">
            <a:off x="7063164" y="3050382"/>
            <a:ext cx="0" cy="319087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441CD6B-E15D-077C-69DE-17C3D699B8C6}"/>
              </a:ext>
            </a:extLst>
          </p:cNvPr>
          <p:cNvCxnSpPr>
            <a:cxnSpLocks/>
          </p:cNvCxnSpPr>
          <p:nvPr/>
        </p:nvCxnSpPr>
        <p:spPr>
          <a:xfrm>
            <a:off x="7033220" y="3052763"/>
            <a:ext cx="273200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A313621-050B-926C-2B9C-077A994B7D31}"/>
              </a:ext>
            </a:extLst>
          </p:cNvPr>
          <p:cNvCxnSpPr>
            <a:cxnSpLocks/>
          </p:cNvCxnSpPr>
          <p:nvPr/>
        </p:nvCxnSpPr>
        <p:spPr>
          <a:xfrm flipV="1">
            <a:off x="9765227" y="1866900"/>
            <a:ext cx="0" cy="12144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05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EDA4C-EFFC-431F-9E62-ED78EF8F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37" y="365125"/>
            <a:ext cx="11688726" cy="1006475"/>
          </a:xfrm>
        </p:spPr>
        <p:txBody>
          <a:bodyPr>
            <a:noAutofit/>
          </a:bodyPr>
          <a:lstStyle/>
          <a:p>
            <a:r>
              <a:rPr lang="en-US" altLang="zh-TW" b="1" spc="-100" dirty="0">
                <a:latin typeface="+mn-lt"/>
              </a:rPr>
              <a:t>Convolutional Neural Network (CNN)</a:t>
            </a:r>
            <a:endParaRPr lang="zh-TW" altLang="en-US" spc="-1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995DD3-CAE1-48F9-8445-A21B7A74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3" name="內容版面配置區 8">
            <a:extLst>
              <a:ext uri="{FF2B5EF4-FFF2-40B4-BE49-F238E27FC236}">
                <a16:creationId xmlns:a16="http://schemas.microsoft.com/office/drawing/2014/main" id="{F29D4542-3B2C-941F-A0E7-4D2A5FAF6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7" y="3536362"/>
            <a:ext cx="11313365" cy="2356171"/>
          </a:xfrm>
          <a:prstGeom prst="rect">
            <a:avLst/>
          </a:prstGeo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A36656C5-1400-D273-33A2-C033C6A8D42B}"/>
              </a:ext>
            </a:extLst>
          </p:cNvPr>
          <p:cNvSpPr txBox="1">
            <a:spLocks/>
          </p:cNvSpPr>
          <p:nvPr/>
        </p:nvSpPr>
        <p:spPr>
          <a:xfrm>
            <a:off x="490451" y="1379910"/>
            <a:ext cx="11211098" cy="4713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576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CNN is a neural network, which specifically designed for image processing.</a:t>
            </a:r>
          </a:p>
          <a:p>
            <a:r>
              <a:rPr lang="en-US" altLang="zh-TW" dirty="0"/>
              <a:t>CNN can extract the features of an image and convert them into values for computing.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C1780E-7D4F-C2C2-D4FA-233175E2B83A}"/>
              </a:ext>
            </a:extLst>
          </p:cNvPr>
          <p:cNvSpPr/>
          <p:nvPr/>
        </p:nvSpPr>
        <p:spPr>
          <a:xfrm>
            <a:off x="0" y="6598364"/>
            <a:ext cx="3589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 https://arxiv.org/pdf/1604.07043.pdf</a:t>
            </a:r>
          </a:p>
        </p:txBody>
      </p:sp>
    </p:spTree>
    <p:extLst>
      <p:ext uri="{BB962C8B-B14F-4D97-AF65-F5344CB8AC3E}">
        <p14:creationId xmlns:p14="http://schemas.microsoft.com/office/powerpoint/2010/main" val="4221484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2358215"/>
            <a:ext cx="10651374" cy="2141570"/>
          </a:xfrm>
        </p:spPr>
        <p:txBody>
          <a:bodyPr anchor="ctr">
            <a:noAutofit/>
          </a:bodyPr>
          <a:lstStyle/>
          <a:p>
            <a:pPr algn="ctr"/>
            <a:r>
              <a:rPr lang="en-US" altLang="zh-TW" sz="5400" b="1" dirty="0"/>
              <a:t>Our Code for </a:t>
            </a:r>
            <a:br>
              <a:rPr lang="en-US" altLang="zh-TW" sz="5400" b="1" dirty="0"/>
            </a:br>
            <a:r>
              <a:rPr lang="en-US" altLang="zh-TW" sz="5400" b="1" dirty="0"/>
              <a:t>Style Transfer Model</a:t>
            </a:r>
          </a:p>
        </p:txBody>
      </p:sp>
    </p:spTree>
    <p:extLst>
      <p:ext uri="{BB962C8B-B14F-4D97-AF65-F5344CB8AC3E}">
        <p14:creationId xmlns:p14="http://schemas.microsoft.com/office/powerpoint/2010/main" val="2867991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32AD8-5707-40A2-97A3-DE0FECD8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Import Modules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1916AF-D633-42A4-BF31-94E56A1BC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F630CFD-3C23-CEC2-CB64-38B8DA86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38" y="1509822"/>
            <a:ext cx="9524324" cy="383835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59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D8251-D441-4931-A0C0-39E423B7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OpenCV (cv2)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716B8A-4E52-434C-96A0-5FDB9DCCF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Open Source Computer Vision Library is a cross-platform computer vision library.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TW" dirty="0"/>
              <a:t>OpenCV was developed by Intel Corporation and is free for commercial and research use.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TW" dirty="0"/>
              <a:t>OpenCV can be used to develop real-time image processing, computer vision, and pattern recognition programs.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A95ABB-EEB7-4C22-BF88-25F0A64D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5" name="Picture 2" descr="OpenCV Logo with text svg version.svg">
            <a:extLst>
              <a:ext uri="{FF2B5EF4-FFF2-40B4-BE49-F238E27FC236}">
                <a16:creationId xmlns:a16="http://schemas.microsoft.com/office/drawing/2014/main" id="{6464A132-7C3D-5D7A-A236-A0E5F9B5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957" y="4487734"/>
            <a:ext cx="1513009" cy="18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8E7F251-BF9F-5033-A1F5-2F76025A28B5}"/>
              </a:ext>
            </a:extLst>
          </p:cNvPr>
          <p:cNvSpPr/>
          <p:nvPr/>
        </p:nvSpPr>
        <p:spPr>
          <a:xfrm>
            <a:off x="14812" y="6613723"/>
            <a:ext cx="43470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https://opencv.org/</a:t>
            </a:r>
          </a:p>
        </p:txBody>
      </p:sp>
    </p:spTree>
    <p:extLst>
      <p:ext uri="{BB962C8B-B14F-4D97-AF65-F5344CB8AC3E}">
        <p14:creationId xmlns:p14="http://schemas.microsoft.com/office/powerpoint/2010/main" val="27415359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7B3799-1B7F-4EC8-ACC7-57C66362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 the Images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208121-2833-4453-9E92-AC0C2190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1006475"/>
          </a:xfrm>
        </p:spPr>
        <p:txBody>
          <a:bodyPr/>
          <a:lstStyle/>
          <a:p>
            <a:r>
              <a:rPr lang="en-US" altLang="zh-TW" sz="3200" b="1" dirty="0" err="1">
                <a:solidFill>
                  <a:srgbClr val="0000FF"/>
                </a:solidFill>
              </a:rPr>
              <a:t>img.imread</a:t>
            </a:r>
            <a:r>
              <a:rPr lang="en-US" altLang="zh-TW" sz="3200" b="1" dirty="0"/>
              <a:t>:</a:t>
            </a:r>
            <a:r>
              <a:rPr lang="en-US" altLang="zh-TW" sz="3200" dirty="0"/>
              <a:t> load an image as an array.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28A141-A640-4255-9F70-E0D0BC478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0BD9E0-FE66-ABE2-BA24-344638FA1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72" y="2097380"/>
            <a:ext cx="8920456" cy="303027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075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E594E5-760B-48AA-980D-F4D5CE1B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Display the Imported Images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0D428E-791D-4A8A-9255-F068B1C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929A79-09B3-680A-D4C4-5E8A0C31C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83" y="1588817"/>
            <a:ext cx="3821594" cy="46583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061365-415A-BE15-4F20-7A5A75C71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19" y="2415619"/>
            <a:ext cx="2455155" cy="36466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7BF0B6A-FEDA-AB93-8155-97EBD2B776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86" y="3152466"/>
            <a:ext cx="3228090" cy="2172932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92ED0DD-BBFC-0AAB-E966-1CEC8DFF8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05" y="1914216"/>
            <a:ext cx="2676181" cy="49077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TW" sz="2800" dirty="0"/>
              <a:t>Content image</a:t>
            </a:r>
            <a:endParaRPr lang="zh-TW" altLang="en-US" sz="2800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C7DB3AE6-8D46-BD4C-EB1A-6ABD4C021F48}"/>
              </a:ext>
            </a:extLst>
          </p:cNvPr>
          <p:cNvSpPr txBox="1">
            <a:spLocks/>
          </p:cNvSpPr>
          <p:nvPr/>
        </p:nvSpPr>
        <p:spPr>
          <a:xfrm>
            <a:off x="8639440" y="2661696"/>
            <a:ext cx="2676181" cy="49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2800" dirty="0"/>
              <a:t>Style image</a:t>
            </a:r>
            <a:endParaRPr lang="zh-TW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2CE2C9-A0C8-B41E-72B7-05EC76275FA6}"/>
              </a:ext>
            </a:extLst>
          </p:cNvPr>
          <p:cNvSpPr/>
          <p:nvPr/>
        </p:nvSpPr>
        <p:spPr>
          <a:xfrm>
            <a:off x="0" y="6462382"/>
            <a:ext cx="683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https://zh.wikipedia.org/wiki/%E8%92%99%E5%A8%9C%E4%B8%BD%E8%8E%8E</a:t>
            </a:r>
          </a:p>
        </p:txBody>
      </p:sp>
    </p:spTree>
    <p:extLst>
      <p:ext uri="{BB962C8B-B14F-4D97-AF65-F5344CB8AC3E}">
        <p14:creationId xmlns:p14="http://schemas.microsoft.com/office/powerpoint/2010/main" val="504035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4655DF-B838-45F7-9FCD-EB916DF6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Delete the Data (Cont’d)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89BC1C-4DC9-49EF-93E1-E685F28C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2486F4E-11FA-4AA9-5AEB-0E03D6461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3" y="1363282"/>
            <a:ext cx="10152934" cy="5129593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1D9F6E7-D700-E5DD-C105-BF8DAB706260}"/>
              </a:ext>
            </a:extLst>
          </p:cNvPr>
          <p:cNvSpPr/>
          <p:nvPr/>
        </p:nvSpPr>
        <p:spPr>
          <a:xfrm>
            <a:off x="-1" y="6611206"/>
            <a:ext cx="95905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https://decomyplace.com/n.php?id=6539; https://zh.wikipedia.org/wiki/%E8%92%99%E5%A8%9C%E4%B8%BD%E8%8E%8E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000F5F-130B-93BB-7DA0-532F670B4DA7}"/>
              </a:ext>
            </a:extLst>
          </p:cNvPr>
          <p:cNvSpPr/>
          <p:nvPr/>
        </p:nvSpPr>
        <p:spPr>
          <a:xfrm>
            <a:off x="1266825" y="1209675"/>
            <a:ext cx="1543050" cy="528320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275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09591-5691-4055-83B1-48C343DC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Content Image in Grayscale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2C88A4B-4419-4181-B71C-2F8C73A607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0"/>
                <a:ext cx="7601312" cy="524417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We need to extract the edge of the object in the content image and discard some unnecessary information.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TW" b="1" dirty="0">
                    <a:solidFill>
                      <a:schemeClr val="tx1"/>
                    </a:solidFill>
                    <a:effectLst/>
                  </a:rPr>
                  <a:t> = grayscale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TW" b="1" dirty="0">
                    <a:solidFill>
                      <a:schemeClr val="tx1"/>
                    </a:solidFill>
                    <a:effectLst/>
                  </a:rPr>
                  <a:t> = color</a:t>
                </a:r>
                <a:endParaRPr lang="zh-TW" altLang="en-US" b="1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2C88A4B-4419-4181-B71C-2F8C73A60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0"/>
                <a:ext cx="7601312" cy="5244174"/>
              </a:xfrm>
              <a:blipFill>
                <a:blip r:embed="rId3"/>
                <a:stretch>
                  <a:fillRect l="-1844" t="-1394" r="-1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A0F278-AC2A-4E7A-A348-7A10A618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E58E87-4646-7309-3C21-08FE83108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63" y="1721462"/>
            <a:ext cx="2884968" cy="42850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35F7D4-521F-45DC-8585-0ABF27C98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946" y="3149390"/>
            <a:ext cx="5439534" cy="170521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0833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18AC9-AAEB-44A7-9985-11E75EDE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Sobel Operator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C96F4E-DDC6-4970-8A32-898398FB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67</a:t>
            </a:fld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FBF5C5F-E627-5DAB-4B67-5C73C528D21B}"/>
              </a:ext>
            </a:extLst>
          </p:cNvPr>
          <p:cNvCxnSpPr>
            <a:cxnSpLocks/>
          </p:cNvCxnSpPr>
          <p:nvPr/>
        </p:nvCxnSpPr>
        <p:spPr>
          <a:xfrm flipV="1">
            <a:off x="4880346" y="2094610"/>
            <a:ext cx="2339162" cy="1095154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20E9904-453B-4562-12C6-961F587F7FC8}"/>
              </a:ext>
            </a:extLst>
          </p:cNvPr>
          <p:cNvCxnSpPr>
            <a:cxnSpLocks/>
          </p:cNvCxnSpPr>
          <p:nvPr/>
        </p:nvCxnSpPr>
        <p:spPr>
          <a:xfrm>
            <a:off x="4792170" y="4391243"/>
            <a:ext cx="2427338" cy="83606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7EFD57B0-A7C8-1A0B-8EBC-5DBDD99E8821}"/>
              </a:ext>
            </a:extLst>
          </p:cNvPr>
          <p:cNvSpPr txBox="1">
            <a:spLocks/>
          </p:cNvSpPr>
          <p:nvPr/>
        </p:nvSpPr>
        <p:spPr>
          <a:xfrm>
            <a:off x="3638550" y="1578767"/>
            <a:ext cx="3564124" cy="51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b="1" dirty="0">
                <a:latin typeface="Georgia" panose="02040502050405020303" pitchFamily="18" charset="0"/>
              </a:rPr>
              <a:t>Sobel operator X</a:t>
            </a:r>
            <a:endParaRPr lang="zh-TW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D091713-C04A-489A-FB55-FB3C3F1ADDAE}"/>
              </a:ext>
            </a:extLst>
          </p:cNvPr>
          <p:cNvSpPr txBox="1">
            <a:spLocks/>
          </p:cNvSpPr>
          <p:nvPr/>
        </p:nvSpPr>
        <p:spPr>
          <a:xfrm>
            <a:off x="3638550" y="5449960"/>
            <a:ext cx="3703019" cy="51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b="1" dirty="0">
                <a:latin typeface="Georgia" panose="02040502050405020303" pitchFamily="18" charset="0"/>
              </a:rPr>
              <a:t>Sobel operator Y</a:t>
            </a:r>
            <a:endParaRPr lang="zh-TW" altLang="en-US" sz="2400" b="1" dirty="0">
              <a:latin typeface="Georgia" panose="02040502050405020303" pitchFamily="18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DECAC3F-970A-04AA-017C-F9B93CE4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65" y="2462784"/>
            <a:ext cx="3427174" cy="257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6EB2C5F-8B61-E4DF-EFC9-FCED4745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06" y="838650"/>
            <a:ext cx="3427174" cy="257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9582F13-7177-0851-8EB5-1AFAEE5F71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42" y="3942646"/>
            <a:ext cx="3425774" cy="25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9641606-5B17-619B-9AC5-123916479B6A}"/>
              </a:ext>
            </a:extLst>
          </p:cNvPr>
          <p:cNvSpPr/>
          <p:nvPr/>
        </p:nvSpPr>
        <p:spPr>
          <a:xfrm>
            <a:off x="14812" y="6600877"/>
            <a:ext cx="47773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https://en.wikipedia.org/wiki/Sobel_operator</a:t>
            </a:r>
          </a:p>
        </p:txBody>
      </p:sp>
    </p:spTree>
    <p:extLst>
      <p:ext uri="{BB962C8B-B14F-4D97-AF65-F5344CB8AC3E}">
        <p14:creationId xmlns:p14="http://schemas.microsoft.com/office/powerpoint/2010/main" val="35048640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531FD-90D6-4883-8A1E-240FC0C7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Proceed Sobel Operator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856A8A-7CA0-482B-BB1A-1D0402B9D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0" y="1379910"/>
            <a:ext cx="11491999" cy="4713923"/>
          </a:xfrm>
        </p:spPr>
        <p:txBody>
          <a:bodyPr/>
          <a:lstStyle/>
          <a:p>
            <a:r>
              <a:rPr lang="en-US" altLang="zh-TW" b="1" spc="-40" dirty="0">
                <a:solidFill>
                  <a:srgbClr val="0000FF"/>
                </a:solidFill>
              </a:rPr>
              <a:t>cv2.hconcat</a:t>
            </a:r>
            <a:r>
              <a:rPr lang="en-US" altLang="zh-TW" b="1" spc="-40" dirty="0"/>
              <a:t>: </a:t>
            </a:r>
            <a:r>
              <a:rPr lang="en-US" altLang="zh-TW" spc="-40" dirty="0"/>
              <a:t>make the images displayed on the </a:t>
            </a:r>
            <a:r>
              <a:rPr lang="en-US" altLang="zh-TW" b="1" spc="-40" dirty="0" err="1">
                <a:solidFill>
                  <a:srgbClr val="0000FF"/>
                </a:solidFill>
              </a:rPr>
              <a:t>Colab</a:t>
            </a:r>
            <a:r>
              <a:rPr lang="zh-TW" altLang="en-US" spc="-40" dirty="0"/>
              <a:t> </a:t>
            </a:r>
            <a:r>
              <a:rPr lang="en-US" altLang="zh-TW" spc="-40" dirty="0"/>
              <a:t>better.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CF85E4-DAAF-4295-8DD0-2C43C581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C9E3F6-C56B-596F-5C42-5F9FE839D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3" y="2950726"/>
            <a:ext cx="6348782" cy="16943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08958B-EB9D-9D6B-6CB9-F2F8A0C7D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79" y="2117710"/>
            <a:ext cx="4524870" cy="33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96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3A165-8E34-479D-A4F6-AD1E0BFF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51" y="365125"/>
            <a:ext cx="11319164" cy="1006475"/>
          </a:xfrm>
        </p:spPr>
        <p:txBody>
          <a:bodyPr>
            <a:noAutofit/>
          </a:bodyPr>
          <a:lstStyle/>
          <a:p>
            <a:r>
              <a:rPr lang="en-US" altLang="zh-TW" dirty="0"/>
              <a:t>Fuse Vertical and Horizontal Edges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9985E8-E099-473E-9253-BA9E7CEF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69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F82E6E5-FC0B-CCEC-D17D-D8D3E91A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91" y="3651207"/>
            <a:ext cx="7160648" cy="12349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64E3F9-DE97-1E75-DBD4-B4E9C9717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79" y="1371600"/>
            <a:ext cx="3069570" cy="4559214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CC039D7-5817-8271-AECA-09CB52900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7729624" cy="4713923"/>
          </a:xfrm>
        </p:spPr>
        <p:txBody>
          <a:bodyPr/>
          <a:lstStyle/>
          <a:p>
            <a:r>
              <a:rPr lang="en-US" altLang="zh-TW" spc="-40" dirty="0"/>
              <a:t>Next, fuse both the horizontal edges and the vertical edges.</a:t>
            </a:r>
          </a:p>
          <a:p>
            <a:r>
              <a:rPr lang="en-US" altLang="zh-TW" spc="-40" dirty="0"/>
              <a:t>You can execute the code above to see if the fusion is successful.</a:t>
            </a:r>
          </a:p>
        </p:txBody>
      </p:sp>
    </p:spTree>
    <p:extLst>
      <p:ext uri="{BB962C8B-B14F-4D97-AF65-F5344CB8AC3E}">
        <p14:creationId xmlns:p14="http://schemas.microsoft.com/office/powerpoint/2010/main" val="347355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212FE6-BF36-4F64-84FD-8A34B37B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>
                <a:latin typeface="+mn-lt"/>
              </a:rPr>
              <a:t>Pixels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F0AA8B-F9DF-4079-A15E-F7C6F7BC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C1B59C-B05E-E10B-AEDD-3E47CA7BF8C3}"/>
              </a:ext>
            </a:extLst>
          </p:cNvPr>
          <p:cNvSpPr/>
          <p:nvPr/>
        </p:nvSpPr>
        <p:spPr>
          <a:xfrm>
            <a:off x="54283" y="6611779"/>
            <a:ext cx="33794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 https://www.wonder-product.com/pages/digital-image</a:t>
            </a: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954870E-D066-A9A5-59B3-D3FFAF874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most digital images, the image is made up of many </a:t>
            </a:r>
            <a:r>
              <a:rPr lang="en-US" altLang="zh-TW" dirty="0">
                <a:solidFill>
                  <a:srgbClr val="0000FF"/>
                </a:solidFill>
              </a:rPr>
              <a:t>pixels</a:t>
            </a:r>
            <a:r>
              <a:rPr lang="en-US" altLang="zh-TW" dirty="0"/>
              <a:t>, which is the smallest unit that makes up a dot matrix digital image, so it is also called a picture element.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FFD980B-5724-8DB1-43FC-D69A2682A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34" y="2957217"/>
            <a:ext cx="5324532" cy="35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02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F5A11-D4B5-4530-8739-4592AA0F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Blend Edges into Content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D01E91-3DFE-46D5-B997-8995CF89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026854-D89E-8356-7CE4-A3CC5C5F0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70" y="3551640"/>
            <a:ext cx="7663394" cy="185191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CFE389-3E60-A365-ABEF-4D7E3A741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83" y="1379910"/>
            <a:ext cx="3122866" cy="4638374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43AEE8A-33BE-8253-3DA1-A7E9F9EC2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7324480" cy="4713923"/>
          </a:xfrm>
        </p:spPr>
        <p:txBody>
          <a:bodyPr/>
          <a:lstStyle/>
          <a:p>
            <a:r>
              <a:rPr lang="en-US" altLang="zh-TW" spc="-40" dirty="0"/>
              <a:t>Finally, the edges and grayscale images are blended. If there are only edges, the CNN will use the same color to color the content image.</a:t>
            </a:r>
          </a:p>
        </p:txBody>
      </p:sp>
    </p:spTree>
    <p:extLst>
      <p:ext uri="{BB962C8B-B14F-4D97-AF65-F5344CB8AC3E}">
        <p14:creationId xmlns:p14="http://schemas.microsoft.com/office/powerpoint/2010/main" val="3713859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F5A11-D4B5-4530-8739-4592AA0F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 to Load an 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D01E91-3DFE-46D5-B997-8995CF89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7459F1-9D2B-C48C-C169-6029936AB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17" y="2025234"/>
            <a:ext cx="8947166" cy="422112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3CF7B89-CD43-7129-3DF0-5C8CAC80E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0" y="1379910"/>
            <a:ext cx="11319165" cy="4713923"/>
          </a:xfrm>
        </p:spPr>
        <p:txBody>
          <a:bodyPr/>
          <a:lstStyle/>
          <a:p>
            <a:r>
              <a:rPr lang="en-US" altLang="zh-TW" spc="-40" dirty="0"/>
              <a:t>We can use </a:t>
            </a:r>
            <a:r>
              <a:rPr lang="en-US" altLang="zh-TW" b="1" spc="-40" dirty="0" err="1">
                <a:solidFill>
                  <a:srgbClr val="0000FF"/>
                </a:solidFill>
              </a:rPr>
              <a:t>tf.newaxis</a:t>
            </a:r>
            <a:r>
              <a:rPr lang="en-US" altLang="zh-TW" b="1" spc="-40" dirty="0">
                <a:solidFill>
                  <a:srgbClr val="0000FF"/>
                </a:solidFill>
              </a:rPr>
              <a:t> </a:t>
            </a:r>
            <a:r>
              <a:rPr lang="en-US" altLang="zh-TW" spc="-40" dirty="0"/>
              <a:t>to add a new dimension.</a:t>
            </a:r>
          </a:p>
        </p:txBody>
      </p:sp>
    </p:spTree>
    <p:extLst>
      <p:ext uri="{BB962C8B-B14F-4D97-AF65-F5344CB8AC3E}">
        <p14:creationId xmlns:p14="http://schemas.microsoft.com/office/powerpoint/2010/main" val="1112724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F5A11-D4B5-4530-8739-4592AA0F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Resize the Input Image 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D01E91-3DFE-46D5-B997-8995CF89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8B637F9-CFEC-8A79-F30D-7AB1D7308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84" y="1452739"/>
            <a:ext cx="9916632" cy="482247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227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8D473-ACB2-484E-ADA3-A21AF346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Resize the Output 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98E4E4-68B3-46D5-BEC4-20D87DB1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F7A1DC0-395E-8B5D-37F2-819AB1D71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3309" y="2038156"/>
            <a:ext cx="9545382" cy="278168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563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A16603-C64B-4D8D-A108-EA633DA7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 to Visualize the Images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3C856825-D566-34BA-8992-861E377D6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3DC4F5-AE1A-466D-AF12-411533D6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A1A425-3B97-1B6B-320C-52556569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96" y="2162657"/>
            <a:ext cx="8111008" cy="332799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2900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4A58F-C992-475A-86B1-44B7A7F3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Resize the Input Images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9D9BE8-2000-43B7-84B8-81FD999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B5E6184-1501-74D6-B835-6DB2DF9AF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CBE011B-3272-6AA8-D3F7-9F899BE8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01" y="2268315"/>
            <a:ext cx="5772956" cy="319132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7238FF-72FF-EAEF-C756-26E4B39AE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58" y="2111264"/>
            <a:ext cx="5250544" cy="350542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C427FC4-C1CB-F466-82D9-FCBEDFB171E2}"/>
              </a:ext>
            </a:extLst>
          </p:cNvPr>
          <p:cNvSpPr/>
          <p:nvPr/>
        </p:nvSpPr>
        <p:spPr>
          <a:xfrm>
            <a:off x="0" y="6617181"/>
            <a:ext cx="6832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</a:t>
            </a:r>
          </a:p>
        </p:txBody>
      </p:sp>
    </p:spTree>
    <p:extLst>
      <p:ext uri="{BB962C8B-B14F-4D97-AF65-F5344CB8AC3E}">
        <p14:creationId xmlns:p14="http://schemas.microsoft.com/office/powerpoint/2010/main" val="6491824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DD4A0-78B4-47ED-8E28-6AD27493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3D88572A-FC5D-AF07-0558-988DC6D2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98C4ED-C39D-4931-89CE-CC4194C6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B1C753-0441-76D8-02E2-544D902A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832" y="1877425"/>
            <a:ext cx="7446336" cy="228959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B388FA-05F9-DBDC-6369-B32810E8D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27" y="4154541"/>
            <a:ext cx="5439146" cy="25871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40435D-4703-906B-B71D-7F648E72E026}"/>
              </a:ext>
            </a:extLst>
          </p:cNvPr>
          <p:cNvSpPr/>
          <p:nvPr/>
        </p:nvSpPr>
        <p:spPr>
          <a:xfrm>
            <a:off x="2067" y="6619101"/>
            <a:ext cx="6832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</a:t>
            </a:r>
          </a:p>
        </p:txBody>
      </p:sp>
    </p:spTree>
    <p:extLst>
      <p:ext uri="{BB962C8B-B14F-4D97-AF65-F5344CB8AC3E}">
        <p14:creationId xmlns:p14="http://schemas.microsoft.com/office/powerpoint/2010/main" val="16480031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5CC2D-67C6-4B58-83B9-932BCAAC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 </a:t>
            </a:r>
            <a:r>
              <a:rPr lang="en-US" altLang="zh-TW" dirty="0"/>
              <a:t>(Cont’d)</a:t>
            </a:r>
            <a:endParaRPr lang="zh-TW" altLang="en-US" dirty="0"/>
          </a:p>
        </p:txBody>
      </p:sp>
      <p:pic>
        <p:nvPicPr>
          <p:cNvPr id="7" name="內容版面配置區 7">
            <a:extLst>
              <a:ext uri="{FF2B5EF4-FFF2-40B4-BE49-F238E27FC236}">
                <a16:creationId xmlns:a16="http://schemas.microsoft.com/office/drawing/2014/main" id="{6AB44D1F-DE51-636E-E76B-5821FA32F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77" y="1715221"/>
            <a:ext cx="9038445" cy="456651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26C0B0-2643-427F-BDD1-9BC2CB70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3D67EC-BF72-C3DD-6741-FD27C77318F2}"/>
              </a:ext>
            </a:extLst>
          </p:cNvPr>
          <p:cNvSpPr/>
          <p:nvPr/>
        </p:nvSpPr>
        <p:spPr>
          <a:xfrm>
            <a:off x="0" y="6462382"/>
            <a:ext cx="683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https://decomyplace.com/n.php?id=6539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https://zh.wikipedia.org/wiki/%E8%92%99%E5%A8%9C%E4%B8%BD%E8%8E%8E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940CA4-971D-C9E6-B8E7-4F49D281982E}"/>
              </a:ext>
            </a:extLst>
          </p:cNvPr>
          <p:cNvSpPr/>
          <p:nvPr/>
        </p:nvSpPr>
        <p:spPr>
          <a:xfrm>
            <a:off x="3467100" y="1715221"/>
            <a:ext cx="6791325" cy="1123229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8917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66EEA8-0FB3-468D-B146-D9073533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 of Style Predict Network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37DE73-E672-4DC8-B67D-091B1A05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5437EE0-75B9-D096-115B-ED1A7D8FE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8567" y="2489827"/>
            <a:ext cx="10434865" cy="404908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B9294A8-19E8-2257-791E-55A6E8497442}"/>
              </a:ext>
            </a:extLst>
          </p:cNvPr>
          <p:cNvSpPr txBox="1">
            <a:spLocks/>
          </p:cNvSpPr>
          <p:nvPr/>
        </p:nvSpPr>
        <p:spPr>
          <a:xfrm>
            <a:off x="490450" y="1379910"/>
            <a:ext cx="11319165" cy="4713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32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576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pc="-40" dirty="0"/>
              <a:t>Use </a:t>
            </a:r>
            <a:r>
              <a:rPr lang="en-US" altLang="zh-TW" spc="-40" dirty="0" err="1">
                <a:solidFill>
                  <a:srgbClr val="0000FF"/>
                </a:solidFill>
              </a:rPr>
              <a:t>allocate.tensor</a:t>
            </a:r>
            <a:r>
              <a:rPr lang="en-US" altLang="zh-TW" spc="-40" dirty="0">
                <a:solidFill>
                  <a:srgbClr val="0000FF"/>
                </a:solidFill>
              </a:rPr>
              <a:t> </a:t>
            </a:r>
            <a:r>
              <a:rPr lang="en-US" altLang="zh-TW" spc="-40" dirty="0"/>
              <a:t>to assign weights, and set the input and output of the network.</a:t>
            </a:r>
          </a:p>
        </p:txBody>
      </p:sp>
    </p:spTree>
    <p:extLst>
      <p:ext uri="{BB962C8B-B14F-4D97-AF65-F5344CB8AC3E}">
        <p14:creationId xmlns:p14="http://schemas.microsoft.com/office/powerpoint/2010/main" val="479403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C4DF3F-87D3-4235-A182-7124571B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Extract Feature from Style 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D47E02-B18F-4004-A621-0D52B7745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3200" dirty="0"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C8438A-B36F-444C-A5D4-4973C0FD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A9F984-4B64-1F58-86B9-9DA8C5964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18" y="3429000"/>
            <a:ext cx="7382216" cy="30707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E6D868C-B6D6-B16B-3F83-DC22976A3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18" y="1527954"/>
            <a:ext cx="9573961" cy="1638529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811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0E721-ABFC-4A19-96FB-AABFF6A0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/>
              <a:t>Grayscale</a:t>
            </a:r>
            <a:r>
              <a:rPr lang="zh-TW" altLang="en-US" sz="4800" b="1" dirty="0"/>
              <a:t> </a:t>
            </a:r>
            <a:r>
              <a:rPr lang="en-US" altLang="zh-TW" sz="4800" b="1" dirty="0"/>
              <a:t>Image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1C9ABE6-1E15-4661-976B-1186367D70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0"/>
                <a:ext cx="11492442" cy="4713923"/>
              </a:xfrm>
            </p:spPr>
            <p:txBody>
              <a:bodyPr/>
              <a:lstStyle/>
              <a:p>
                <a:r>
                  <a:rPr lang="en-US" altLang="zh-TW" sz="3200" dirty="0"/>
                  <a:t>Pixels in the grayscale image are stored in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zh-TW" sz="3200" dirty="0"/>
                  <a:t> bits,</a:t>
                </a:r>
                <a:r>
                  <a:rPr lang="en-US" altLang="zh-TW" dirty="0"/>
                  <a:t> with</a:t>
                </a:r>
                <a:r>
                  <a:rPr lang="en-US" altLang="zh-TW" sz="3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sz="3200" dirty="0"/>
                  <a:t> for darkest to 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latin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altLang="zh-TW" sz="3200" dirty="0"/>
                  <a:t> for brightest.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1C9ABE6-1E15-4661-976B-1186367D70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0"/>
                <a:ext cx="11492442" cy="4713923"/>
              </a:xfrm>
              <a:blipFill>
                <a:blip r:embed="rId3"/>
                <a:stretch>
                  <a:fillRect l="-1220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8147E3-0413-4F6E-9109-BA319BD8C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20FDC09-D6D2-D082-AF9A-5FED72D7E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55" y="2420771"/>
            <a:ext cx="10978090" cy="39981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FEC6BD5-978A-3810-F570-495FF9F12BBC}"/>
              </a:ext>
            </a:extLst>
          </p:cNvPr>
          <p:cNvSpPr/>
          <p:nvPr/>
        </p:nvSpPr>
        <p:spPr>
          <a:xfrm>
            <a:off x="14812" y="6598364"/>
            <a:ext cx="90516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 https://medium.com/javarevisited/converting-rgb-image-to-the-grayscale-image-in-java-9e1edc5bd6e7</a:t>
            </a:r>
          </a:p>
        </p:txBody>
      </p:sp>
    </p:spTree>
    <p:extLst>
      <p:ext uri="{BB962C8B-B14F-4D97-AF65-F5344CB8AC3E}">
        <p14:creationId xmlns:p14="http://schemas.microsoft.com/office/powerpoint/2010/main" val="4266160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5CC2D-67C6-4B58-83B9-932BCAAC6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solidFill>
                  <a:srgbClr val="202124"/>
                </a:solidFill>
              </a:rPr>
              <a:t>Our Style Transfer Model Architecture </a:t>
            </a:r>
            <a:r>
              <a:rPr lang="en-US" altLang="zh-TW" dirty="0"/>
              <a:t>(Cont’d)</a:t>
            </a:r>
            <a:endParaRPr lang="zh-TW" altLang="en-US" dirty="0"/>
          </a:p>
        </p:txBody>
      </p:sp>
      <p:pic>
        <p:nvPicPr>
          <p:cNvPr id="7" name="內容版面配置區 7">
            <a:extLst>
              <a:ext uri="{FF2B5EF4-FFF2-40B4-BE49-F238E27FC236}">
                <a16:creationId xmlns:a16="http://schemas.microsoft.com/office/drawing/2014/main" id="{6AB44D1F-DE51-636E-E76B-5821FA32F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77" y="1715221"/>
            <a:ext cx="9038445" cy="456651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26C0B0-2643-427F-BDD1-9BC2CB70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3D67EC-BF72-C3DD-6741-FD27C77318F2}"/>
              </a:ext>
            </a:extLst>
          </p:cNvPr>
          <p:cNvSpPr/>
          <p:nvPr/>
        </p:nvSpPr>
        <p:spPr>
          <a:xfrm>
            <a:off x="0" y="6462382"/>
            <a:ext cx="683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>
                <a:solidFill>
                  <a:srgbClr val="D4D4D4"/>
                </a:solidFill>
              </a:rPr>
              <a:t>https://decomyplace.com/n.php?id=6539</a:t>
            </a:r>
          </a:p>
          <a:p>
            <a:r>
              <a:rPr lang="en-US" altLang="zh-TW" sz="1000">
                <a:solidFill>
                  <a:srgbClr val="D4D4D4"/>
                </a:solidFill>
              </a:rPr>
              <a:t>https://zh.wikipedia.org/wiki/%E8%92%99%E5%A8%9C%E4%B8%BD%E8%8E%8E</a:t>
            </a:r>
            <a:endParaRPr lang="en-US" altLang="zh-TW" sz="1000" dirty="0">
              <a:solidFill>
                <a:srgbClr val="D4D4D4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DC2C8A-A6B2-079B-0660-011862256D62}"/>
              </a:ext>
            </a:extLst>
          </p:cNvPr>
          <p:cNvSpPr/>
          <p:nvPr/>
        </p:nvSpPr>
        <p:spPr>
          <a:xfrm>
            <a:off x="3743325" y="3086821"/>
            <a:ext cx="1362075" cy="1123229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9295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0C019E-3445-4E6C-B8F7-2388129D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 of Transfer Network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4BD517-C635-4F65-AE76-32E5DB15C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0" y="1379910"/>
            <a:ext cx="11428647" cy="4713923"/>
          </a:xfrm>
        </p:spPr>
        <p:txBody>
          <a:bodyPr/>
          <a:lstStyle/>
          <a:p>
            <a:r>
              <a:rPr lang="en-US" altLang="zh-TW" dirty="0"/>
              <a:t>The settings are similar to the style predict network, except that there is an additional input detail for the style feature [1].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780A25-DE24-40A7-AA9A-475048DB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666A0D-7969-2121-D26C-656563B6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36" y="2538079"/>
            <a:ext cx="9119328" cy="3827203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0DB74A-61A2-2DE1-E934-420DB52B5346}"/>
              </a:ext>
            </a:extLst>
          </p:cNvPr>
          <p:cNvSpPr/>
          <p:nvPr/>
        </p:nvSpPr>
        <p:spPr>
          <a:xfrm>
            <a:off x="1638300" y="4114800"/>
            <a:ext cx="8039100" cy="127635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0431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625650-BDC2-461A-A80B-45E0C5AC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Output Image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A80935-8A54-49B1-BE92-CA3561B0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82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71D0A3-339E-29A7-4A82-EB909B5DC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473847"/>
            <a:ext cx="10515602" cy="22019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995724-89E6-BDAC-0896-76E125713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67" y="3720385"/>
            <a:ext cx="2032463" cy="31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609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C1BBC-F4DC-4D0B-80CD-5D0D070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Modify Content Weight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F8318C-FBAF-4B8F-9C40-C07E91966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ED3E11-6406-4234-966D-ABD36D65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104FB9-DEE8-705B-C907-363C813A0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2" y="1377186"/>
            <a:ext cx="11431595" cy="161947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D4DCDDE-A701-8B27-107E-48BA7E8D1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565" y="3118052"/>
            <a:ext cx="6003850" cy="3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26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B44030-CAAC-4557-AA6B-F698B0EF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Modify Content Weight</a:t>
            </a:r>
            <a:r>
              <a:rPr lang="zh-TW" altLang="en-US" sz="4800" dirty="0"/>
              <a:t> </a:t>
            </a:r>
            <a:r>
              <a:rPr lang="en-US" altLang="zh-TW" sz="4800" dirty="0"/>
              <a:t>(Cont’d)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4A4AA7-68E9-4BA2-A0D9-7C9F35AE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6504003-A8B0-B2B7-379A-5944DA824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451" y="1242454"/>
            <a:ext cx="11210925" cy="282929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0D519C-25B6-9059-81A2-0B66784BA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32" y="4092138"/>
            <a:ext cx="1790562" cy="27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891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043074-8405-7BC4-D679-A5B6FFA7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Modify Content Weight</a:t>
            </a:r>
            <a:r>
              <a:rPr lang="zh-TW" altLang="en-US" sz="4800" dirty="0"/>
              <a:t> </a:t>
            </a:r>
            <a:r>
              <a:rPr lang="en-US" altLang="zh-TW" sz="4800" dirty="0"/>
              <a:t>(Cont’d)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6E80C9-4FF4-C6B3-CED3-90DC9441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01CE429A-AB3F-EF08-EAE6-0E4B873FD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1761452-8047-3A76-6EDD-67FBF51D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1" y="1371600"/>
            <a:ext cx="11235070" cy="302558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75D6934-0779-A329-FBE8-F3EBCA6C0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72" y="4416230"/>
            <a:ext cx="6914628" cy="23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57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E52FD-8742-E8A6-878D-05F9BC14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Exercise</a:t>
            </a:r>
            <a:r>
              <a:rPr lang="zh-TW" altLang="en-US" dirty="0">
                <a:solidFill>
                  <a:srgbClr val="202124"/>
                </a:solidFill>
              </a:rPr>
              <a:t> </a:t>
            </a:r>
            <a:r>
              <a:rPr lang="en-US" altLang="zh-TW" dirty="0">
                <a:solidFill>
                  <a:srgbClr val="202124"/>
                </a:solidFill>
              </a:rPr>
              <a:t>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13956A-CFDE-EADF-EF95-9F36140BF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/>
              <a:t>Find any image from the internet as </a:t>
            </a:r>
            <a:r>
              <a:rPr lang="en-US" altLang="zh-TW" sz="3200" b="1" dirty="0">
                <a:solidFill>
                  <a:srgbClr val="0000FF"/>
                </a:solidFill>
              </a:rPr>
              <a:t>content image </a:t>
            </a:r>
            <a:r>
              <a:rPr lang="en-US" altLang="zh-TW" sz="3200" dirty="0"/>
              <a:t>or </a:t>
            </a:r>
            <a:r>
              <a:rPr lang="en-US" altLang="zh-TW" sz="3200" b="1" dirty="0">
                <a:solidFill>
                  <a:srgbClr val="0000FF"/>
                </a:solidFill>
              </a:rPr>
              <a:t>style image </a:t>
            </a:r>
            <a:r>
              <a:rPr lang="en-US" altLang="zh-TW" sz="3200" dirty="0"/>
              <a:t>for implementation.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8C0F25-04F9-F6E2-BB3B-B57ED596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8E1488-E155-000B-655F-090D95B4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91" y="3109472"/>
            <a:ext cx="2368618" cy="23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83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E52FD-8742-E8A6-878D-05F9BC14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Exercise</a:t>
            </a:r>
            <a:r>
              <a:rPr lang="zh-TW" altLang="en-US" dirty="0">
                <a:solidFill>
                  <a:srgbClr val="202124"/>
                </a:solidFill>
              </a:rPr>
              <a:t> </a:t>
            </a:r>
            <a:r>
              <a:rPr lang="en-US" altLang="zh-TW" dirty="0">
                <a:solidFill>
                  <a:srgbClr val="202124"/>
                </a:solidFill>
              </a:rPr>
              <a:t>2 </a:t>
            </a:r>
            <a:r>
              <a:rPr lang="en-US" altLang="zh-TW" sz="4800" dirty="0"/>
              <a:t>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13956A-CFDE-EADF-EF95-9F36140BF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0" y="1379910"/>
            <a:ext cx="11396749" cy="471392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spc="-50" dirty="0"/>
              <a:t>You can refer to the images to create your content image.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8C0F25-04F9-F6E2-BB3B-B57ED596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87</a:t>
            </a:fld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79AABD-1905-6656-1B9A-CA689F6DB725}"/>
              </a:ext>
            </a:extLst>
          </p:cNvPr>
          <p:cNvSpPr/>
          <p:nvPr/>
        </p:nvSpPr>
        <p:spPr>
          <a:xfrm>
            <a:off x="0" y="6457890"/>
            <a:ext cx="68325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https://zh-yue.wikipedia.org/wiki/%E5%90%B6%E5%96%8A_(%E7%95%AB)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https://www.ss.net.tw/paint-157_130-8535.html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38028C-E045-12A5-D384-AB03F9C8E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04" y="2238090"/>
            <a:ext cx="2543023" cy="324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E553B1E-63A7-DEEA-57E4-7498CDAE1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191" y="2238090"/>
            <a:ext cx="256735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566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E52FD-8742-E8A6-878D-05F9BC14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Exercise</a:t>
            </a:r>
            <a:r>
              <a:rPr lang="zh-TW" altLang="en-US" dirty="0">
                <a:solidFill>
                  <a:srgbClr val="202124"/>
                </a:solidFill>
              </a:rPr>
              <a:t> </a:t>
            </a:r>
            <a:r>
              <a:rPr lang="en-US" altLang="zh-TW" dirty="0">
                <a:solidFill>
                  <a:srgbClr val="202124"/>
                </a:solidFill>
              </a:rPr>
              <a:t>2 </a:t>
            </a:r>
            <a:r>
              <a:rPr lang="en-US" altLang="zh-TW" sz="4800" dirty="0"/>
              <a:t>(Cont’d)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13956A-CFDE-EADF-EF95-9F36140BF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0" y="1379910"/>
            <a:ext cx="11396749" cy="471392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spc="-50" dirty="0"/>
              <a:t>The style you can refer to are </a:t>
            </a:r>
            <a:r>
              <a:rPr lang="en-US" altLang="zh-TW" sz="3200" b="1" spc="-50" dirty="0"/>
              <a:t>Impressionism</a:t>
            </a:r>
            <a:r>
              <a:rPr lang="en-US" altLang="zh-TW" sz="3200" spc="-50" dirty="0"/>
              <a:t>, </a:t>
            </a:r>
            <a:r>
              <a:rPr lang="en-US" altLang="zh-TW" sz="3200" b="1" spc="-50" dirty="0"/>
              <a:t>Surrealism</a:t>
            </a:r>
            <a:r>
              <a:rPr lang="en-US" altLang="zh-TW" sz="3200" spc="-50" dirty="0"/>
              <a:t>, and </a:t>
            </a:r>
            <a:r>
              <a:rPr lang="en-US" altLang="zh-TW" sz="3200" b="1" spc="-50" dirty="0"/>
              <a:t>Dadaism</a:t>
            </a:r>
            <a:r>
              <a:rPr lang="en-US" altLang="zh-TW" sz="3200" spc="-50" dirty="0"/>
              <a:t> to create your style.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8C0F25-04F9-F6E2-BB3B-B57ED596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88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5F7B5BB-79DE-EC29-B02B-0AA1B0CA8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25" y="2627207"/>
            <a:ext cx="2857500" cy="22193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6A8169-30CB-2A4B-D9F1-737E3AB4B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423" y="2272400"/>
            <a:ext cx="2327503" cy="29289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979AABD-1905-6656-1B9A-CA689F6DB725}"/>
              </a:ext>
            </a:extLst>
          </p:cNvPr>
          <p:cNvSpPr/>
          <p:nvPr/>
        </p:nvSpPr>
        <p:spPr>
          <a:xfrm>
            <a:off x="0" y="6304002"/>
            <a:ext cx="683255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https://en.wikipedia.org/wiki/Impressionism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https://www.artsy.net/article/artsy-editorial-what-is-surrealism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https://www.pyaarnation.com/art-design/what-is-dadaism/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18C2DD-DDAF-2CBF-82FC-551B5C0C5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598" y="2506149"/>
            <a:ext cx="4688451" cy="246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00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C30140-9ACF-E17F-8D44-8A309F83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solidFill>
                  <a:srgbClr val="202124"/>
                </a:solidFill>
              </a:rPr>
              <a:t>Upload Files to Google </a:t>
            </a:r>
            <a:r>
              <a:rPr lang="en-US" altLang="zh-TW" sz="4800" dirty="0" err="1">
                <a:solidFill>
                  <a:srgbClr val="202124"/>
                </a:solidFill>
              </a:rPr>
              <a:t>Colab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B5E0C4-DC9E-4940-B9C7-57A8B9D81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18F277-189E-0916-692F-F72F4618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89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BCD3BD-1924-BCB3-083A-6341433C1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95" y="1627559"/>
            <a:ext cx="5816783" cy="44728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B73006-61C4-1874-180A-078B71266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375" y="1627559"/>
            <a:ext cx="5456240" cy="445142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9CF83202-B54B-F6B9-8043-E0A86B8524C0}"/>
              </a:ext>
            </a:extLst>
          </p:cNvPr>
          <p:cNvSpPr/>
          <p:nvPr/>
        </p:nvSpPr>
        <p:spPr>
          <a:xfrm>
            <a:off x="301558" y="3736332"/>
            <a:ext cx="613317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A7E57E8-5FEA-660D-F10C-5954520E9B9F}"/>
              </a:ext>
            </a:extLst>
          </p:cNvPr>
          <p:cNvSpPr/>
          <p:nvPr/>
        </p:nvSpPr>
        <p:spPr>
          <a:xfrm>
            <a:off x="6791568" y="2732722"/>
            <a:ext cx="613317" cy="6133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6C09093-9972-A31B-DD58-D0BA691B0C34}"/>
              </a:ext>
            </a:extLst>
          </p:cNvPr>
          <p:cNvSpPr txBox="1">
            <a:spLocks/>
          </p:cNvSpPr>
          <p:nvPr/>
        </p:nvSpPr>
        <p:spPr>
          <a:xfrm>
            <a:off x="6512028" y="2299056"/>
            <a:ext cx="559079" cy="48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TW" b="1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1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BC1B9-01C3-4FC7-A6F4-152B1B0A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>
                <a:latin typeface="+mn-lt"/>
              </a:rPr>
              <a:t>Pixels in Grayscale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116FD7-14BA-428D-809A-73150F73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5C21033-B1DF-5AAB-8B16-1DFD6986A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2" y="1444620"/>
            <a:ext cx="10906235" cy="464483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9B5A820-B637-E765-ACC3-C80EBF4DBE47}"/>
              </a:ext>
            </a:extLst>
          </p:cNvPr>
          <p:cNvSpPr/>
          <p:nvPr/>
        </p:nvSpPr>
        <p:spPr>
          <a:xfrm>
            <a:off x="0" y="6611779"/>
            <a:ext cx="67581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 https://medium.com/lifeandtech/convert-csv-file-to-images-309b6fdb8c49</a:t>
            </a:r>
          </a:p>
        </p:txBody>
      </p:sp>
    </p:spTree>
    <p:extLst>
      <p:ext uri="{BB962C8B-B14F-4D97-AF65-F5344CB8AC3E}">
        <p14:creationId xmlns:p14="http://schemas.microsoft.com/office/powerpoint/2010/main" val="35470238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A43655-DBFE-4EEF-301F-A414C5F7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/>
              <a:t>Send Your Works 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8DB2B9-400C-3413-1366-6BF528F55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1379910"/>
            <a:ext cx="11211098" cy="5341565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Please download the works you done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 during the course.</a:t>
            </a:r>
          </a:p>
          <a:p>
            <a:r>
              <a:rPr kumimoji="1" lang="en-US" altLang="zh-TW" dirty="0"/>
              <a:t>After finishing the exercise, please also download it as .</a:t>
            </a:r>
            <a:r>
              <a:rPr kumimoji="1" lang="en-US" altLang="zh-TW" dirty="0" err="1"/>
              <a:t>ipynb</a:t>
            </a:r>
            <a:r>
              <a:rPr kumimoji="1" lang="en-US" altLang="zh-TW" dirty="0"/>
              <a:t> file.</a:t>
            </a:r>
          </a:p>
          <a:p>
            <a:r>
              <a:rPr kumimoji="1" lang="en-US" altLang="zh-TW" dirty="0"/>
              <a:t>Please send your works and exercise files to the mail: </a:t>
            </a:r>
            <a:r>
              <a:rPr kumimoji="1" lang="en-US" altLang="zh-TW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t110368019@ntut.org.tw</a:t>
            </a:r>
            <a:endParaRPr kumimoji="1" lang="en-US" altLang="zh-TW" dirty="0">
              <a:solidFill>
                <a:srgbClr val="0000FF"/>
              </a:solidFill>
            </a:endParaRPr>
          </a:p>
          <a:p>
            <a:r>
              <a:rPr kumimoji="1" lang="en-US" altLang="zh-TW" dirty="0"/>
              <a:t>The title of the email should be in the following format: Student ID </a:t>
            </a:r>
            <a:r>
              <a:rPr kumimoji="1" lang="en-US" altLang="zh-TW" dirty="0" err="1"/>
              <a:t>number_Name</a:t>
            </a:r>
            <a:r>
              <a:rPr kumimoji="1" lang="en-US" altLang="zh-TW" dirty="0"/>
              <a:t>_</a:t>
            </a:r>
            <a:r>
              <a:rPr lang="en-US" altLang="zh-TW" dirty="0"/>
              <a:t> </a:t>
            </a:r>
            <a:r>
              <a:rPr lang="en-US" altLang="zh-TW" sz="3200" dirty="0"/>
              <a:t>Style Transfer.</a:t>
            </a:r>
            <a:endParaRPr lang="en-US" altLang="zh-TW" dirty="0"/>
          </a:p>
          <a:p>
            <a:r>
              <a:rPr kumimoji="1" lang="en-US" altLang="zh-TW" dirty="0"/>
              <a:t>The deadline for this exercise is 11/18/2022.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61AA0C-4171-0912-B4BF-EF7F076D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52887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E52FD-8742-E8A6-878D-05F9BC14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Competition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13956A-CFDE-EADF-EF95-9F36140BF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0" y="1379910"/>
                <a:ext cx="11396749" cy="471392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solidFill>
                      <a:srgbClr val="202124"/>
                    </a:solidFill>
                  </a:rPr>
                  <a:t>Competition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>
                    <a:solidFill>
                      <a:srgbClr val="202124"/>
                    </a:solidFill>
                  </a:rPr>
                  <a:t>: </a:t>
                </a:r>
                <a:r>
                  <a:rPr lang="en-US" altLang="zh-TW" sz="3200" dirty="0"/>
                  <a:t>Find any </a:t>
                </a:r>
                <a:r>
                  <a:rPr lang="en-US" altLang="zh-TW" sz="3200" b="1" dirty="0"/>
                  <a:t>historical figure</a:t>
                </a:r>
                <a:r>
                  <a:rPr lang="en-US" altLang="zh-TW" sz="3200" dirty="0"/>
                  <a:t> as </a:t>
                </a:r>
                <a:r>
                  <a:rPr lang="en-US" altLang="zh-TW" sz="3200" dirty="0">
                    <a:solidFill>
                      <a:srgbClr val="0000FF"/>
                    </a:solidFill>
                  </a:rPr>
                  <a:t>content image</a:t>
                </a:r>
                <a:r>
                  <a:rPr lang="en-US" altLang="zh-TW" sz="3200" dirty="0"/>
                  <a:t> and use </a:t>
                </a:r>
                <a:r>
                  <a:rPr lang="en-US" altLang="zh-TW" sz="3200" dirty="0">
                    <a:solidFill>
                      <a:srgbClr val="0000FF"/>
                    </a:solidFill>
                  </a:rPr>
                  <a:t>style image</a:t>
                </a:r>
                <a:r>
                  <a:rPr lang="en-US" altLang="zh-TW" sz="3200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3200" dirty="0"/>
                  <a:t>for </a:t>
                </a:r>
                <a:r>
                  <a:rPr lang="en-US" altLang="zh-TW" sz="3200" b="1" spc="-50" dirty="0"/>
                  <a:t>Cubism</a:t>
                </a:r>
                <a:r>
                  <a:rPr lang="zh-TW" altLang="en-US" sz="3200" b="1" spc="-50" dirty="0"/>
                  <a:t> </a:t>
                </a:r>
                <a:r>
                  <a:rPr lang="en-US" altLang="zh-TW" sz="3200" b="1" spc="-50" dirty="0"/>
                  <a:t>(</a:t>
                </a:r>
                <a:r>
                  <a:rPr lang="zh-TW" altLang="en-US" sz="3200" b="1" spc="-50" dirty="0"/>
                  <a:t>立體派</a:t>
                </a:r>
                <a:r>
                  <a:rPr lang="en-US" altLang="zh-TW" sz="3200" b="1" spc="-50" dirty="0"/>
                  <a:t>)</a:t>
                </a:r>
                <a:r>
                  <a:rPr lang="en-US" altLang="zh-TW" sz="3200" dirty="0"/>
                  <a:t>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13956A-CFDE-EADF-EF95-9F36140BF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0" y="1379910"/>
                <a:ext cx="11396749" cy="4713923"/>
              </a:xfrm>
              <a:blipFill>
                <a:blip r:embed="rId3"/>
                <a:stretch>
                  <a:fillRect l="-1230" t="-1550" r="-1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8C0F25-04F9-F6E2-BB3B-B57ED596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91</a:t>
            </a:fld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79AABD-1905-6656-1B9A-CA689F6DB725}"/>
              </a:ext>
            </a:extLst>
          </p:cNvPr>
          <p:cNvSpPr/>
          <p:nvPr/>
        </p:nvSpPr>
        <p:spPr>
          <a:xfrm>
            <a:off x="-27707" y="6492875"/>
            <a:ext cx="10920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https://zh-yue.wikipedia.org/wiki/%E9%82%B1%E5%90%89%E7%88%BE 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https://www.ss.net.tw/paint-162-4637.html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0C1181-E63A-11AD-7044-0C618C5F4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42" y="2534205"/>
            <a:ext cx="3429000" cy="3429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3FBFA46-FF34-24B3-354C-1D06B0F2C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4205"/>
            <a:ext cx="3429000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48E53D7-B271-3E26-DCE0-8D218DB53FF7}"/>
                  </a:ext>
                </a:extLst>
              </p:cNvPr>
              <p:cNvSpPr txBox="1"/>
              <p:nvPr/>
            </p:nvSpPr>
            <p:spPr>
              <a:xfrm>
                <a:off x="5162903" y="3956317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48E53D7-B271-3E26-DCE0-8D218DB53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903" y="3956317"/>
                <a:ext cx="59503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46810F6-70FE-C92A-7923-3C491566B428}"/>
                  </a:ext>
                </a:extLst>
              </p:cNvPr>
              <p:cNvSpPr txBox="1"/>
              <p:nvPr/>
            </p:nvSpPr>
            <p:spPr>
              <a:xfrm>
                <a:off x="9863062" y="3956316"/>
                <a:ext cx="22596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200" b="1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3200" b="1" dirty="0"/>
                  <a:t>      </a:t>
                </a:r>
                <a:r>
                  <a:rPr lang="en-US" altLang="zh-TW" sz="3200" b="1" dirty="0"/>
                  <a:t>?</a:t>
                </a:r>
                <a:endParaRPr lang="zh-TW" altLang="en-US" sz="32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46810F6-70FE-C92A-7923-3C491566B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62" y="3956316"/>
                <a:ext cx="2259664" cy="584775"/>
              </a:xfrm>
              <a:prstGeom prst="rect">
                <a:avLst/>
              </a:prstGeom>
              <a:blipFill>
                <a:blip r:embed="rId7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1734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E52FD-8742-E8A6-878D-05F9BC14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Competition </a:t>
            </a:r>
            <a:r>
              <a:rPr lang="en-US" altLang="zh-TW" sz="4800" dirty="0"/>
              <a:t>(Cont’d)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13956A-CFDE-EADF-EF95-9F36140BF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0" y="1379910"/>
                <a:ext cx="11396749" cy="471392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solidFill>
                      <a:srgbClr val="202124"/>
                    </a:solidFill>
                  </a:rPr>
                  <a:t>Competition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rgbClr val="202124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TW" dirty="0">
                    <a:solidFill>
                      <a:srgbClr val="202124"/>
                    </a:solidFill>
                  </a:rPr>
                  <a:t>: </a:t>
                </a:r>
                <a:r>
                  <a:rPr lang="en-US" altLang="zh-TW" sz="3200" dirty="0"/>
                  <a:t>Please make interesting themes and get the most laughs from the everyone.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13956A-CFDE-EADF-EF95-9F36140BF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0" y="1379910"/>
                <a:ext cx="11396749" cy="4713923"/>
              </a:xfrm>
              <a:blipFill>
                <a:blip r:embed="rId3"/>
                <a:stretch>
                  <a:fillRect l="-1230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8C0F25-04F9-F6E2-BB3B-B57ED596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92</a:t>
            </a:fld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79AABD-1905-6656-1B9A-CA689F6DB725}"/>
              </a:ext>
            </a:extLst>
          </p:cNvPr>
          <p:cNvSpPr/>
          <p:nvPr/>
        </p:nvSpPr>
        <p:spPr>
          <a:xfrm>
            <a:off x="-27707" y="6492875"/>
            <a:ext cx="10920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D4D4D4"/>
                </a:solidFill>
              </a:rPr>
              <a:t>https://k.sina.com.cn/article_2825653895_pa86c0e8702700hdih.html</a:t>
            </a:r>
          </a:p>
          <a:p>
            <a:r>
              <a:rPr lang="en-US" altLang="zh-TW" sz="1000" dirty="0">
                <a:solidFill>
                  <a:srgbClr val="D4D4D4"/>
                </a:solidFill>
              </a:rPr>
              <a:t>https://zh-yue.wikipedia.org/wiki/%E5%90%B6%E5%96%8A_(%E7%95%AB)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AAE93A-2895-4BB3-AC02-1EE843516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91" y="2563868"/>
            <a:ext cx="2592000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E36267-C75C-A8B3-E06D-AA98CF7AEF55}"/>
                  </a:ext>
                </a:extLst>
              </p:cNvPr>
              <p:cNvSpPr txBox="1"/>
              <p:nvPr/>
            </p:nvSpPr>
            <p:spPr>
              <a:xfrm>
                <a:off x="5068645" y="3599093"/>
                <a:ext cx="5950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4E36267-C75C-A8B3-E06D-AA98CF7AE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645" y="3599093"/>
                <a:ext cx="59503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5DECA0C-385C-D795-0346-82F6F9AAA788}"/>
                  </a:ext>
                </a:extLst>
              </p:cNvPr>
              <p:cNvSpPr txBox="1"/>
              <p:nvPr/>
            </p:nvSpPr>
            <p:spPr>
              <a:xfrm>
                <a:off x="9441885" y="3599093"/>
                <a:ext cx="22596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200" b="1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3200" b="1" dirty="0"/>
                  <a:t>      </a:t>
                </a:r>
                <a:r>
                  <a:rPr lang="en-US" altLang="zh-TW" sz="3200" b="1" dirty="0"/>
                  <a:t>?</a:t>
                </a:r>
                <a:endParaRPr lang="zh-TW" altLang="en-US" sz="32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5DECA0C-385C-D795-0346-82F6F9AAA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885" y="3599093"/>
                <a:ext cx="2259664" cy="584775"/>
              </a:xfrm>
              <a:prstGeom prst="rect">
                <a:avLst/>
              </a:prstGeom>
              <a:blipFill>
                <a:blip r:embed="rId6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6D9C988-078D-921B-62A3-6F13C297E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71" y="2563868"/>
            <a:ext cx="254302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95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E52FD-8742-E8A6-878D-05F9BC14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202124"/>
                </a:solidFill>
              </a:rPr>
              <a:t>Competition </a:t>
            </a:r>
            <a:r>
              <a:rPr lang="en-US" altLang="zh-TW" sz="4800" dirty="0"/>
              <a:t>(Cont’d)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13956A-CFDE-EADF-EF95-9F36140BF4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451" y="1379910"/>
                <a:ext cx="11396749" cy="4713923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3200" dirty="0"/>
                  <a:t>Please upload to google cloud, we will vote for the most interesting works.</a:t>
                </a:r>
              </a:p>
              <a:p>
                <a:r>
                  <a:rPr kumimoji="1" lang="en-US" altLang="zh-TW" dirty="0"/>
                  <a:t>The title of the email should be in the following format: Student ID </a:t>
                </a:r>
                <a:r>
                  <a:rPr kumimoji="1" lang="en-US" altLang="zh-TW" dirty="0" err="1"/>
                  <a:t>number_Name</a:t>
                </a:r>
                <a:r>
                  <a:rPr kumimoji="1" lang="en-US" altLang="zh-TW" dirty="0"/>
                  <a:t>_</a:t>
                </a:r>
                <a:r>
                  <a:rPr lang="en-US" altLang="zh-TW" dirty="0"/>
                  <a:t> </a:t>
                </a:r>
                <a:r>
                  <a:rPr lang="en-US" altLang="zh-TW" sz="3200" dirty="0"/>
                  <a:t>Style Transfer </a:t>
                </a:r>
                <a:r>
                  <a:rPr lang="en-US" altLang="zh-TW" sz="3200" dirty="0" err="1"/>
                  <a:t>CompetitionX</a:t>
                </a:r>
                <a:r>
                  <a:rPr lang="en-US" altLang="zh-TW" dirty="0"/>
                  <a:t> e.g., </a:t>
                </a:r>
                <a14:m>
                  <m:oMath xmlns:m="http://schemas.openxmlformats.org/officeDocument/2006/math">
                    <m:r>
                      <a:rPr lang="en-US" altLang="zh-TW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𝟏𝟏𝟎𝟑𝟔𝟖𝟎𝟏𝟗</m:t>
                    </m:r>
                  </m:oMath>
                </a14:m>
                <a:r>
                  <a:rPr lang="en-US" altLang="zh-TW" b="1" dirty="0">
                    <a:solidFill>
                      <a:srgbClr val="0000FF"/>
                    </a:solidFill>
                  </a:rPr>
                  <a:t>_</a:t>
                </a:r>
                <a:r>
                  <a:rPr lang="zh-TW" altLang="en-US" b="1" dirty="0">
                    <a:solidFill>
                      <a:srgbClr val="0000FF"/>
                    </a:solidFill>
                  </a:rPr>
                  <a:t>陳俊成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_</a:t>
                </a:r>
                <a:r>
                  <a:rPr lang="en-US" altLang="zh-TW" sz="3200" b="1" dirty="0">
                    <a:solidFill>
                      <a:srgbClr val="0000FF"/>
                    </a:solidFill>
                  </a:rPr>
                  <a:t>Style Transfer Competition1 </a:t>
                </a:r>
                <a:r>
                  <a:rPr lang="en-US" altLang="zh-TW" sz="3200" dirty="0"/>
                  <a:t>and </a:t>
                </a:r>
                <a14:m>
                  <m:oMath xmlns:m="http://schemas.openxmlformats.org/officeDocument/2006/math">
                    <m:r>
                      <a:rPr lang="en-US" altLang="zh-TW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𝟏𝟏𝟎𝟑𝟔𝟖𝟎𝟏𝟗</m:t>
                    </m:r>
                  </m:oMath>
                </a14:m>
                <a:r>
                  <a:rPr lang="en-US" altLang="zh-TW" b="1" dirty="0">
                    <a:solidFill>
                      <a:srgbClr val="0000FF"/>
                    </a:solidFill>
                  </a:rPr>
                  <a:t>_</a:t>
                </a:r>
                <a:r>
                  <a:rPr lang="zh-TW" altLang="en-US" b="1" dirty="0">
                    <a:solidFill>
                      <a:srgbClr val="0000FF"/>
                    </a:solidFill>
                  </a:rPr>
                  <a:t>陳俊成</a:t>
                </a:r>
                <a:r>
                  <a:rPr lang="en-US" altLang="zh-TW" b="1" dirty="0">
                    <a:solidFill>
                      <a:srgbClr val="0000FF"/>
                    </a:solidFill>
                  </a:rPr>
                  <a:t>_Style Transfer Competition2</a:t>
                </a:r>
                <a:endParaRPr lang="en-US" altLang="zh-TW" sz="3200" dirty="0"/>
              </a:p>
              <a:p>
                <a:r>
                  <a:rPr lang="en-US" altLang="zh-TW" sz="3200" dirty="0"/>
                  <a:t>You can use the</a:t>
                </a:r>
                <a:r>
                  <a:rPr lang="zh-TW" altLang="en-US" sz="3200" dirty="0"/>
                  <a:t> </a:t>
                </a:r>
                <a:r>
                  <a:rPr lang="en-US" altLang="zh-TW" sz="3200" dirty="0"/>
                  <a:t>URL:</a:t>
                </a:r>
                <a:r>
                  <a:rPr lang="zh-TW" altLang="en-US" dirty="0"/>
                  <a:t> </a:t>
                </a:r>
                <a:r>
                  <a:rPr lang="en-US" altLang="zh-TW" sz="1800" dirty="0">
                    <a:hlinkClick r:id="rId3"/>
                  </a:rPr>
                  <a:t>https://drive.google.com/drive/folders/1V5khf0zqlW21zJUKdAjRFXALQQ_J5lLO?usp=sharing</a:t>
                </a:r>
                <a:endParaRPr lang="en-US" altLang="zh-TW" sz="1800" dirty="0"/>
              </a:p>
              <a:p>
                <a:endParaRPr lang="en-US" altLang="zh-TW" sz="3200" dirty="0"/>
              </a:p>
              <a:p>
                <a:pPr>
                  <a:lnSpc>
                    <a:spcPct val="100000"/>
                  </a:lnSpc>
                </a:pPr>
                <a:endParaRPr lang="en-US" altLang="zh-TW" sz="3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13956A-CFDE-EADF-EF95-9F36140BF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451" y="1379910"/>
                <a:ext cx="11396749" cy="4713923"/>
              </a:xfrm>
              <a:blipFill>
                <a:blip r:embed="rId4"/>
                <a:stretch>
                  <a:fillRect l="-1230" t="-15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8C0F25-04F9-F6E2-BB3B-B57ED596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41767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2859638"/>
            <a:ext cx="10651374" cy="1138723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+mn-lt"/>
              </a:rPr>
              <a:t>Thanks for Listening</a:t>
            </a:r>
            <a:endParaRPr lang="zh-TW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3186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DA83CB-8C70-4E6D-9E76-3F1EF7CFB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313" y="2266950"/>
            <a:ext cx="10651374" cy="23241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+mn-lt"/>
              </a:rPr>
              <a:t>Style Transfer Model </a:t>
            </a:r>
            <a:br>
              <a:rPr lang="en-US" altLang="zh-TW" sz="5400" b="1" dirty="0">
                <a:latin typeface="+mn-lt"/>
              </a:rPr>
            </a:br>
            <a:r>
              <a:rPr lang="en-US" altLang="zh-TW" sz="5400" b="1" dirty="0">
                <a:latin typeface="+mn-lt"/>
              </a:rPr>
              <a:t>Training Part</a:t>
            </a:r>
            <a:endParaRPr lang="zh-TW" alt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51933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14B9A-F5A5-5720-E47C-875AB7253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96"/>
            <a:ext cx="12192000" cy="1674000"/>
          </a:xfrm>
        </p:spPr>
        <p:txBody>
          <a:bodyPr>
            <a:noAutofit/>
          </a:bodyPr>
          <a:lstStyle/>
          <a:p>
            <a:r>
              <a:rPr lang="en-US" altLang="zh-TW" spc="-100" dirty="0"/>
              <a:t>Perceptual Losses for Real-Time Style Transfer and Super-Resolution</a:t>
            </a:r>
            <a:endParaRPr lang="zh-TW" altLang="en-US" spc="-1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B0B8AF-C18B-3A21-F852-978F7E598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51" y="2205472"/>
            <a:ext cx="11211098" cy="433733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E3CE45-8510-07B2-D9F5-62738ECD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96</a:t>
            </a:fld>
            <a:endParaRPr lang="zh-TW" altLang="en-US" dirty="0"/>
          </a:p>
        </p:txBody>
      </p:sp>
      <p:pic>
        <p:nvPicPr>
          <p:cNvPr id="7" name="Picture 4" descr="https://miro.medium.com/max/700/1*UYHpq1xoP1kmFieQg7IYUw.png">
            <a:extLst>
              <a:ext uri="{FF2B5EF4-FFF2-40B4-BE49-F238E27FC236}">
                <a16:creationId xmlns:a16="http://schemas.microsoft.com/office/drawing/2014/main" id="{65F802E7-5404-E8CF-FCCE-32B5CC5BD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0" y="2016973"/>
            <a:ext cx="11701760" cy="407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8676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7C0A82-38E8-B615-9787-7EE1C2C8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51" y="365125"/>
            <a:ext cx="11319164" cy="1006475"/>
          </a:xfrm>
        </p:spPr>
        <p:txBody>
          <a:bodyPr>
            <a:noAutofit/>
          </a:bodyPr>
          <a:lstStyle/>
          <a:p>
            <a:r>
              <a:rPr lang="en-US" altLang="zh-TW" sz="4800" dirty="0"/>
              <a:t>Rectified Linear Unit</a:t>
            </a:r>
            <a:endParaRPr lang="zh-TW" altLang="en-US" sz="4400" spc="-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BADCAB-5C46-B34C-867E-A3C582FCCF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𝒎𝒂𝒙</m:t>
                    </m:r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BADCAB-5C46-B34C-867E-A3C582FCCF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37ABCB-C970-5BFB-E894-6B0B5425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97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59C5E0-4279-40F0-1512-6A2470AC1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585" y="2250417"/>
            <a:ext cx="5532829" cy="3843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0F48CCC-12D0-8D55-AC82-CE88571E3B9F}"/>
                  </a:ext>
                </a:extLst>
              </p:cNvPr>
              <p:cNvSpPr/>
              <p:nvPr/>
            </p:nvSpPr>
            <p:spPr>
              <a:xfrm>
                <a:off x="2244031" y="3879737"/>
                <a:ext cx="10855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 dirty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TW" sz="32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2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32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0F48CCC-12D0-8D55-AC82-CE88571E3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031" y="3879737"/>
                <a:ext cx="108555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8BCE736-DB62-04C7-D19D-F698884FE0DE}"/>
                  </a:ext>
                </a:extLst>
              </p:cNvPr>
              <p:cNvSpPr/>
              <p:nvPr/>
            </p:nvSpPr>
            <p:spPr>
              <a:xfrm>
                <a:off x="5892590" y="6063962"/>
                <a:ext cx="5148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 dirty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8BCE736-DB62-04C7-D19D-F698884FE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590" y="6063962"/>
                <a:ext cx="51488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9624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B8A66-FE51-74CE-3E38-E555714E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Rectified Linear Unit </a:t>
            </a:r>
            <a:r>
              <a:rPr lang="en-US" altLang="zh-TW" sz="4800" dirty="0"/>
              <a:t>(Cont’d)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729941C-CE9D-769B-6E03-54C3ED279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50E880-A495-C019-39D7-7705943A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98</a:t>
            </a:fld>
            <a:endParaRPr lang="zh-TW" altLang="en-US" dirty="0"/>
          </a:p>
        </p:txBody>
      </p:sp>
      <p:pic>
        <p:nvPicPr>
          <p:cNvPr id="3" name="Picture 2" descr="Picture">
            <a:extLst>
              <a:ext uri="{FF2B5EF4-FFF2-40B4-BE49-F238E27FC236}">
                <a16:creationId xmlns:a16="http://schemas.microsoft.com/office/drawing/2014/main" id="{B6090A66-8C3E-5A31-EB88-118214CF3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8" y="1379910"/>
            <a:ext cx="11865983" cy="44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602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23E17E4-85B8-4612-9D1F-358E67E3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Encoder-decoder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BBA5E05-464B-5C25-796F-3AF332C9C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5888D8-E640-DBC4-8A16-673ED5CD5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B732A-7294-4BBE-946E-F6AC543E1303}" type="slidenum">
              <a:rPr lang="zh-TW" altLang="en-US" smtClean="0"/>
              <a:pPr/>
              <a:t>99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8E4F3D-9566-817F-8FFF-1D6AFF8E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00" y="1379910"/>
            <a:ext cx="10434199" cy="49547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646780-71AB-AA2B-5D14-D668992D79DE}"/>
              </a:ext>
            </a:extLst>
          </p:cNvPr>
          <p:cNvSpPr/>
          <p:nvPr/>
        </p:nvSpPr>
        <p:spPr>
          <a:xfrm>
            <a:off x="14813" y="6550223"/>
            <a:ext cx="11794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D4D4D4"/>
                </a:solidFill>
              </a:rPr>
              <a:t>https://www.semanticscholar.org/paper/SSeg-LSTM%3A-Semantic-Scene-Segmentation-for-Syed-Morris/b5e4abb8c1bebf7d531202e57e431c638dd1c4af</a:t>
            </a:r>
          </a:p>
        </p:txBody>
      </p:sp>
    </p:spTree>
    <p:extLst>
      <p:ext uri="{BB962C8B-B14F-4D97-AF65-F5344CB8AC3E}">
        <p14:creationId xmlns:p14="http://schemas.microsoft.com/office/powerpoint/2010/main" val="405259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MBA">
      <a:majorFont>
        <a:latin typeface="Georgia"/>
        <a:ea typeface="標楷體"/>
        <a:cs typeface=""/>
      </a:majorFont>
      <a:minorFont>
        <a:latin typeface="Georgia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6089</TotalTime>
  <Words>3641</Words>
  <Application>Microsoft Office PowerPoint</Application>
  <PresentationFormat>寬螢幕</PresentationFormat>
  <Paragraphs>838</Paragraphs>
  <Slides>108</Slides>
  <Notes>108</Notes>
  <HiddenSlides>14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Cambria Math</vt:lpstr>
      <vt:lpstr>Georgia</vt:lpstr>
      <vt:lpstr>Times New Roman</vt:lpstr>
      <vt:lpstr>Wingdings 2</vt:lpstr>
      <vt:lpstr>Office 佈景主題</vt:lpstr>
      <vt:lpstr>This practical class needs to be divided into groups, please make a group of 1~3 person.</vt:lpstr>
      <vt:lpstr>Deep Learning for  Artwork Style Transfer</vt:lpstr>
      <vt:lpstr>Outline</vt:lpstr>
      <vt:lpstr>Introduction of Style Transfer</vt:lpstr>
      <vt:lpstr>Convolutional Neural Network (CNN)</vt:lpstr>
      <vt:lpstr>Convolutional Neural Network (CNN)</vt:lpstr>
      <vt:lpstr>Pixels</vt:lpstr>
      <vt:lpstr>Grayscale Image</vt:lpstr>
      <vt:lpstr>Pixels in Grayscale</vt:lpstr>
      <vt:lpstr>Colored Image</vt:lpstr>
      <vt:lpstr>Colored Image (Cont’d)</vt:lpstr>
      <vt:lpstr>Color Channels</vt:lpstr>
      <vt:lpstr>Convolution Layer</vt:lpstr>
      <vt:lpstr>Convolution Layer (Cont’d)</vt:lpstr>
      <vt:lpstr>Kernel</vt:lpstr>
      <vt:lpstr>Convolution</vt:lpstr>
      <vt:lpstr>Convolve Input Image into Feature Map</vt:lpstr>
      <vt:lpstr>Rectified Linear Unit (ReLU)</vt:lpstr>
      <vt:lpstr>Pooling Layer</vt:lpstr>
      <vt:lpstr>Fully Connected Layer</vt:lpstr>
      <vt:lpstr>Artwork  Style Transfer</vt:lpstr>
      <vt:lpstr>Style Transfer Model</vt:lpstr>
      <vt:lpstr>Style Transfer Model (Cont’d)</vt:lpstr>
      <vt:lpstr>Transfer Network</vt:lpstr>
      <vt:lpstr>Style Transfer Model (Cont’d)</vt:lpstr>
      <vt:lpstr>Predict Network</vt:lpstr>
      <vt:lpstr>Perceptual Losses for Real-Time Style Transfer and Super-Resolution</vt:lpstr>
      <vt:lpstr>Perceptual Losses for Real-Time Style Transfer and Super-Resolution</vt:lpstr>
      <vt:lpstr>Implementation</vt:lpstr>
      <vt:lpstr>Implementation</vt:lpstr>
      <vt:lpstr>Implementation (Cont’d)</vt:lpstr>
      <vt:lpstr>Clone Files from Github Repository</vt:lpstr>
      <vt:lpstr>Download and Unpack the Data</vt:lpstr>
      <vt:lpstr>List Files</vt:lpstr>
      <vt:lpstr>List Files (Cont’d)</vt:lpstr>
      <vt:lpstr>Append Directory</vt:lpstr>
      <vt:lpstr>Import Torch and Torchvision </vt:lpstr>
      <vt:lpstr>Import Python Imaging Library </vt:lpstr>
      <vt:lpstr>Import Matplotlib</vt:lpstr>
      <vt:lpstr>Determine the Directories</vt:lpstr>
      <vt:lpstr>Display the Imported Image</vt:lpstr>
      <vt:lpstr>Display the Imported Image (Cont’d)</vt:lpstr>
      <vt:lpstr>Running Model on CPU or GPU</vt:lpstr>
      <vt:lpstr>Transform Array to Tensor</vt:lpstr>
      <vt:lpstr>Transform Array to Tensor (Cont’d)</vt:lpstr>
      <vt:lpstr>Transform Array to Tensor (Cont’d)</vt:lpstr>
      <vt:lpstr>Add a New Dimension to the Tensor</vt:lpstr>
      <vt:lpstr>Import Transfer Network and Trained Model</vt:lpstr>
      <vt:lpstr>Import Trained Model into Transfer Network</vt:lpstr>
      <vt:lpstr>Import Network to Device</vt:lpstr>
      <vt:lpstr>Transfer Style to the Content Image</vt:lpstr>
      <vt:lpstr>Process the Output Image</vt:lpstr>
      <vt:lpstr>Process the Output Image (Cont’d)</vt:lpstr>
      <vt:lpstr>Process the Output Image (Cont’d)</vt:lpstr>
      <vt:lpstr>Display the Output Image</vt:lpstr>
      <vt:lpstr>Exercise 1</vt:lpstr>
      <vt:lpstr>Our Style Transfer Model</vt:lpstr>
      <vt:lpstr>Our Style Transfer Model Architecture</vt:lpstr>
      <vt:lpstr>Our Style Transfer Model Architecture (Cont’d)</vt:lpstr>
      <vt:lpstr>Our Code for  Style Transfer Model</vt:lpstr>
      <vt:lpstr>Import Modules</vt:lpstr>
      <vt:lpstr>OpenCV (cv2)</vt:lpstr>
      <vt:lpstr>Import the Images</vt:lpstr>
      <vt:lpstr>Display the Imported Images</vt:lpstr>
      <vt:lpstr>Delete the Data (Cont’d)</vt:lpstr>
      <vt:lpstr>Load Content Image in Grayscale</vt:lpstr>
      <vt:lpstr>Sobel Operator</vt:lpstr>
      <vt:lpstr>Proceed Sobel Operator</vt:lpstr>
      <vt:lpstr>Fuse Vertical and Horizontal Edges</vt:lpstr>
      <vt:lpstr>Blend Edges into Content Image</vt:lpstr>
      <vt:lpstr>Function to Load an Image</vt:lpstr>
      <vt:lpstr>Resize the Input Image </vt:lpstr>
      <vt:lpstr>Resize the Output Image</vt:lpstr>
      <vt:lpstr>Function to Visualize the Images</vt:lpstr>
      <vt:lpstr>Resize the Input Images</vt:lpstr>
      <vt:lpstr>Our Style Transfer Model Architecture</vt:lpstr>
      <vt:lpstr>Our Style Transfer Model Architecture (Cont’d)</vt:lpstr>
      <vt:lpstr>Function of Style Predict Network</vt:lpstr>
      <vt:lpstr>Extract Feature from Style Image</vt:lpstr>
      <vt:lpstr>Our Style Transfer Model Architecture (Cont’d)</vt:lpstr>
      <vt:lpstr>Function of Transfer Network</vt:lpstr>
      <vt:lpstr>Generate Output Image</vt:lpstr>
      <vt:lpstr>Modify Content Weight</vt:lpstr>
      <vt:lpstr>Modify Content Weight (Cont’d)</vt:lpstr>
      <vt:lpstr>Modify Content Weight (Cont’d)</vt:lpstr>
      <vt:lpstr>Exercise 2</vt:lpstr>
      <vt:lpstr>Exercise 2 (Cont’d)</vt:lpstr>
      <vt:lpstr>Exercise 2 (Cont’d)</vt:lpstr>
      <vt:lpstr>Upload Files to Google Colab</vt:lpstr>
      <vt:lpstr>Send Your Works </vt:lpstr>
      <vt:lpstr>Competition</vt:lpstr>
      <vt:lpstr>Competition (Cont’d)</vt:lpstr>
      <vt:lpstr>Competition (Cont’d)</vt:lpstr>
      <vt:lpstr>Thanks for Listening</vt:lpstr>
      <vt:lpstr>Style Transfer Model  Training Part</vt:lpstr>
      <vt:lpstr>Perceptual Losses for Real-Time Style Transfer and Super-Resolution</vt:lpstr>
      <vt:lpstr>Rectified Linear Unit</vt:lpstr>
      <vt:lpstr>Rectified Linear Unit (Cont’d)</vt:lpstr>
      <vt:lpstr>Encoder-decoder</vt:lpstr>
      <vt:lpstr>Upsampling</vt:lpstr>
      <vt:lpstr>Nearest Neighbor Unpooling</vt:lpstr>
      <vt:lpstr>Bed of Nails Unpooling</vt:lpstr>
      <vt:lpstr>Max Unpooling</vt:lpstr>
      <vt:lpstr>Max Unpooling (Cont'd)</vt:lpstr>
      <vt:lpstr>Deconvolution  (Transposed Convolution)</vt:lpstr>
      <vt:lpstr>Deconvolution and Unpooling</vt:lpstr>
      <vt:lpstr>VGG-16</vt:lpstr>
      <vt:lpstr>Rename the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陳俊成</dc:creator>
  <cp:lastModifiedBy>呂彥旻</cp:lastModifiedBy>
  <cp:revision>161</cp:revision>
  <dcterms:created xsi:type="dcterms:W3CDTF">2022-09-14T06:54:20Z</dcterms:created>
  <dcterms:modified xsi:type="dcterms:W3CDTF">2022-12-07T16:07:22Z</dcterms:modified>
</cp:coreProperties>
</file>